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Nunito"/>
      <p:regular r:id="rId24"/>
      <p:bold r:id="rId25"/>
      <p:italic r:id="rId26"/>
      <p:boldItalic r:id="rId27"/>
    </p:embeddedFont>
    <p:embeddedFont>
      <p:font typeface="Maven Pro SemiBold"/>
      <p:regular r:id="rId28"/>
      <p:bold r:id="rId29"/>
    </p:embeddedFont>
    <p:embeddedFont>
      <p:font typeface="Maven Pro"/>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Nunito-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MavenProSemiBold-regular.fntdata"/><Relationship Id="rId27" Type="http://schemas.openxmlformats.org/officeDocument/2006/relationships/font" Target="fonts/Nuni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avenProSemiBol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avenPro-bold.fntdata"/><Relationship Id="rId30" Type="http://schemas.openxmlformats.org/officeDocument/2006/relationships/font" Target="fonts/MavenPro-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434c3b133c_0_2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434c3b133c_0_2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445a2cf3a8_0_3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445a2cf3a8_0_3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23 columns of data with over a Million rows of data.  Initially this is a LOT but hey more for the machine to learn and consider.</a:t>
            </a:r>
            <a:endParaRPr/>
          </a:p>
          <a:p>
            <a:pPr indent="0" lvl="0" marL="0" rtl="0" algn="l">
              <a:spcBef>
                <a:spcPts val="0"/>
              </a:spcBef>
              <a:spcAft>
                <a:spcPts val="0"/>
              </a:spcAft>
              <a:buNone/>
            </a:pPr>
            <a:r>
              <a:rPr lang="en"/>
              <a:t>As we are attempting to predict fraud we are targeting the Is Fraud column which is a simple 0 - for not fraud and 1 for fraud.</a:t>
            </a:r>
            <a:endParaRPr/>
          </a:p>
          <a:p>
            <a:pPr indent="0" lvl="0" marL="0" rtl="0" algn="l">
              <a:spcBef>
                <a:spcPts val="0"/>
              </a:spcBef>
              <a:spcAft>
                <a:spcPts val="0"/>
              </a:spcAft>
              <a:buNone/>
            </a:pPr>
            <a:r>
              <a:rPr lang="en"/>
              <a:t>Next we need to take a look at our categorical columns</a:t>
            </a:r>
            <a:endParaRPr/>
          </a:p>
          <a:p>
            <a:pPr indent="0" lvl="0" marL="0" rtl="0" algn="l">
              <a:spcBef>
                <a:spcPts val="0"/>
              </a:spcBef>
              <a:spcAft>
                <a:spcPts val="0"/>
              </a:spcAft>
              <a:buNone/>
            </a:pPr>
            <a:r>
              <a:rPr lang="en"/>
              <a:t>	11 columns where 8 of them have a minimum of 350+ unique values</a:t>
            </a:r>
            <a:endParaRPr/>
          </a:p>
          <a:p>
            <a:pPr indent="457200" lvl="0" marL="0" rtl="0" algn="l">
              <a:spcBef>
                <a:spcPts val="0"/>
              </a:spcBef>
              <a:spcAft>
                <a:spcPts val="0"/>
              </a:spcAft>
              <a:buNone/>
            </a:pPr>
            <a:r>
              <a:rPr lang="en"/>
              <a:t>Bucketing will overfit and many are not true value add (name, street, city, etc)</a:t>
            </a:r>
            <a:endParaRPr/>
          </a:p>
          <a:p>
            <a:pPr indent="0" lvl="0" marL="0" rtl="0" algn="l">
              <a:spcBef>
                <a:spcPts val="0"/>
              </a:spcBef>
              <a:spcAft>
                <a:spcPts val="0"/>
              </a:spcAft>
              <a:buNone/>
            </a:pPr>
            <a:r>
              <a:rPr lang="en"/>
              <a:t>Trans column was combine of values that could provide more value. Create code in order to split this out and make them integer values</a:t>
            </a:r>
            <a:endParaRPr/>
          </a:p>
          <a:p>
            <a:pPr indent="0" lvl="0" marL="0" rtl="0" algn="l">
              <a:spcBef>
                <a:spcPts val="0"/>
              </a:spcBef>
              <a:spcAft>
                <a:spcPts val="0"/>
              </a:spcAft>
              <a:buNone/>
            </a:pPr>
            <a:r>
              <a:rPr lang="en"/>
              <a:t>DOB was a categorical, so changed this to integer values</a:t>
            </a:r>
            <a:endParaRPr/>
          </a:p>
          <a:p>
            <a:pPr indent="0" lvl="0" marL="0" rtl="0" algn="l">
              <a:spcBef>
                <a:spcPts val="0"/>
              </a:spcBef>
              <a:spcAft>
                <a:spcPts val="0"/>
              </a:spcAft>
              <a:buNone/>
            </a:pPr>
            <a:r>
              <a:rPr lang="en"/>
              <a:t>States was 51 categorical, bucket to Regions to simplify the code</a:t>
            </a:r>
            <a:endParaRPr/>
          </a:p>
          <a:p>
            <a:pPr indent="0" lvl="0" marL="0" rtl="0" algn="l">
              <a:spcBef>
                <a:spcPts val="0"/>
              </a:spcBef>
              <a:spcAft>
                <a:spcPts val="0"/>
              </a:spcAft>
              <a:buNone/>
            </a:pPr>
            <a:r>
              <a:rPr lang="en"/>
              <a:t>Kept all integer values and reduced categorical to gender, and trans category</a:t>
            </a:r>
            <a:endParaRPr/>
          </a:p>
          <a:p>
            <a:pPr indent="0" lvl="0" marL="0" rtl="0" algn="l">
              <a:spcBef>
                <a:spcPts val="0"/>
              </a:spcBef>
              <a:spcAft>
                <a:spcPts val="0"/>
              </a:spcAft>
              <a:buNone/>
            </a:pPr>
            <a:r>
              <a:rPr lang="en"/>
              <a:t>Forgot to Scale initially and had very different results.  Found in an iteration and updated the code Results were on the other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445a2cf3a8_0_3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445a2cf3a8_0_3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445a2cf3a8_0_3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445a2cf3a8_0_3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445a2cf3a8_0_3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445a2cf3a8_0_3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445a2cf3a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445a2cf3a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445a2cf3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445a2cf3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445a2cf3a8_0_2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445a2cf3a8_0_2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81b1b73e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381b1b73e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434c3b133c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434c3b133c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 to one study, $1 of fraud now costs businesses $3.75 (LexisNexis)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45e278227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45e278227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 sz="1300">
                <a:solidFill>
                  <a:srgbClr val="202122"/>
                </a:solidFill>
                <a:highlight>
                  <a:srgbClr val="FFFFFF"/>
                </a:highlight>
              </a:rPr>
              <a:t>According to a 2021 report , about 50% of all Americans have experienced a fraudulent charge on their credit or debit cards, and more than one in three credit or debit card holders have experienced fraud multiple times. This amounts to 127 million people in the US that have been victims of credit card theft at least once.</a:t>
            </a: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434c3b133c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434c3b133c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434c3b133c_0_2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434c3b133c_0_2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434c3b133c_0_2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434c3b133c_0_2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45e2782278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45e2782278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45e2782278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45e2782278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3">
    <p:bg>
      <p:bgPr>
        <a:solidFill>
          <a:srgbClr val="FFFFFF"/>
        </a:solidFill>
      </p:bgPr>
    </p:bg>
    <p:spTree>
      <p:nvGrpSpPr>
        <p:cNvPr id="273" name="Shape 273"/>
        <p:cNvGrpSpPr/>
        <p:nvPr/>
      </p:nvGrpSpPr>
      <p:grpSpPr>
        <a:xfrm>
          <a:off x="0" y="0"/>
          <a:ext cx="0" cy="0"/>
          <a:chOff x="0" y="0"/>
          <a:chExt cx="0" cy="0"/>
        </a:xfrm>
      </p:grpSpPr>
      <p:sp>
        <p:nvSpPr>
          <p:cNvPr id="274" name="Google Shape;274;p13"/>
          <p:cNvSpPr/>
          <p:nvPr/>
        </p:nvSpPr>
        <p:spPr>
          <a:xfrm>
            <a:off x="0" y="0"/>
            <a:ext cx="914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3"/>
          <p:cNvSpPr txBox="1"/>
          <p:nvPr>
            <p:ph type="ctrTitle"/>
          </p:nvPr>
        </p:nvSpPr>
        <p:spPr>
          <a:xfrm>
            <a:off x="1866825" y="1981200"/>
            <a:ext cx="5362500" cy="1181100"/>
          </a:xfrm>
          <a:prstGeom prst="rect">
            <a:avLst/>
          </a:prstGeom>
          <a:noFill/>
        </p:spPr>
        <p:txBody>
          <a:bodyPr anchorCtr="0" anchor="ctr" bIns="91425" lIns="91425" spcFirstLastPara="1" rIns="91425" wrap="square" tIns="91425">
            <a:norm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Clr>
                <a:srgbClr val="FFFFFF"/>
              </a:buClr>
              <a:buSzPts val="4000"/>
              <a:buNone/>
              <a:defRPr sz="4000">
                <a:solidFill>
                  <a:srgbClr val="FFFFFF"/>
                </a:solidFill>
              </a:defRPr>
            </a:lvl2pPr>
            <a:lvl3pPr lvl="2" algn="ctr">
              <a:lnSpc>
                <a:spcPct val="100000"/>
              </a:lnSpc>
              <a:spcBef>
                <a:spcPts val="0"/>
              </a:spcBef>
              <a:spcAft>
                <a:spcPts val="0"/>
              </a:spcAft>
              <a:buClr>
                <a:srgbClr val="FFFFFF"/>
              </a:buClr>
              <a:buSzPts val="4000"/>
              <a:buNone/>
              <a:defRPr sz="4000">
                <a:solidFill>
                  <a:srgbClr val="FFFFFF"/>
                </a:solidFill>
              </a:defRPr>
            </a:lvl3pPr>
            <a:lvl4pPr lvl="3" algn="ctr">
              <a:lnSpc>
                <a:spcPct val="100000"/>
              </a:lnSpc>
              <a:spcBef>
                <a:spcPts val="0"/>
              </a:spcBef>
              <a:spcAft>
                <a:spcPts val="0"/>
              </a:spcAft>
              <a:buClr>
                <a:srgbClr val="FFFFFF"/>
              </a:buClr>
              <a:buSzPts val="4000"/>
              <a:buNone/>
              <a:defRPr sz="4000">
                <a:solidFill>
                  <a:srgbClr val="FFFFFF"/>
                </a:solidFill>
              </a:defRPr>
            </a:lvl4pPr>
            <a:lvl5pPr lvl="4" algn="ctr">
              <a:lnSpc>
                <a:spcPct val="100000"/>
              </a:lnSpc>
              <a:spcBef>
                <a:spcPts val="0"/>
              </a:spcBef>
              <a:spcAft>
                <a:spcPts val="0"/>
              </a:spcAft>
              <a:buClr>
                <a:srgbClr val="FFFFFF"/>
              </a:buClr>
              <a:buSzPts val="4000"/>
              <a:buNone/>
              <a:defRPr sz="4000">
                <a:solidFill>
                  <a:srgbClr val="FFFFFF"/>
                </a:solidFill>
              </a:defRPr>
            </a:lvl5pPr>
            <a:lvl6pPr lvl="5" algn="ctr">
              <a:lnSpc>
                <a:spcPct val="100000"/>
              </a:lnSpc>
              <a:spcBef>
                <a:spcPts val="0"/>
              </a:spcBef>
              <a:spcAft>
                <a:spcPts val="0"/>
              </a:spcAft>
              <a:buClr>
                <a:srgbClr val="FFFFFF"/>
              </a:buClr>
              <a:buSzPts val="4000"/>
              <a:buNone/>
              <a:defRPr sz="4000">
                <a:solidFill>
                  <a:srgbClr val="FFFFFF"/>
                </a:solidFill>
              </a:defRPr>
            </a:lvl6pPr>
            <a:lvl7pPr lvl="6" algn="ctr">
              <a:lnSpc>
                <a:spcPct val="100000"/>
              </a:lnSpc>
              <a:spcBef>
                <a:spcPts val="0"/>
              </a:spcBef>
              <a:spcAft>
                <a:spcPts val="0"/>
              </a:spcAft>
              <a:buClr>
                <a:srgbClr val="FFFFFF"/>
              </a:buClr>
              <a:buSzPts val="4000"/>
              <a:buNone/>
              <a:defRPr sz="4000">
                <a:solidFill>
                  <a:srgbClr val="FFFFFF"/>
                </a:solidFill>
              </a:defRPr>
            </a:lvl7pPr>
            <a:lvl8pPr lvl="7" algn="ctr">
              <a:lnSpc>
                <a:spcPct val="100000"/>
              </a:lnSpc>
              <a:spcBef>
                <a:spcPts val="0"/>
              </a:spcBef>
              <a:spcAft>
                <a:spcPts val="0"/>
              </a:spcAft>
              <a:buClr>
                <a:srgbClr val="FFFFFF"/>
              </a:buClr>
              <a:buSzPts val="4000"/>
              <a:buNone/>
              <a:defRPr sz="4000">
                <a:solidFill>
                  <a:srgbClr val="FFFFFF"/>
                </a:solidFill>
              </a:defRPr>
            </a:lvl8pPr>
            <a:lvl9pPr lvl="8" algn="ctr">
              <a:lnSpc>
                <a:spcPct val="100000"/>
              </a:lnSpc>
              <a:spcBef>
                <a:spcPts val="0"/>
              </a:spcBef>
              <a:spcAft>
                <a:spcPts val="0"/>
              </a:spcAft>
              <a:buClr>
                <a:srgbClr val="FFFFFF"/>
              </a:buClr>
              <a:buSzPts val="4000"/>
              <a:buNone/>
              <a:defRPr sz="4000">
                <a:solidFill>
                  <a:srgbClr val="FFFFFF"/>
                </a:solidFill>
              </a:defRPr>
            </a:lvl9pPr>
          </a:lstStyle>
          <a:p/>
        </p:txBody>
      </p:sp>
      <p:sp>
        <p:nvSpPr>
          <p:cNvPr id="276" name="Google Shape;276;p13"/>
          <p:cNvSpPr txBox="1"/>
          <p:nvPr>
            <p:ph idx="1" type="subTitle"/>
          </p:nvPr>
        </p:nvSpPr>
        <p:spPr>
          <a:xfrm>
            <a:off x="1872025" y="3581425"/>
            <a:ext cx="5362500" cy="595800"/>
          </a:xfrm>
          <a:prstGeom prst="rect">
            <a:avLst/>
          </a:prstGeom>
          <a:noFill/>
        </p:spPr>
        <p:txBody>
          <a:bodyPr anchorCtr="0" anchor="t" bIns="91425" lIns="91425" spcFirstLastPara="1" rIns="91425" wrap="square" tIns="91425">
            <a:norm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100"/>
              <a:buNone/>
              <a:defRPr sz="1400">
                <a:solidFill>
                  <a:srgbClr val="FFFFFF"/>
                </a:solidFill>
              </a:defRPr>
            </a:lvl2pPr>
            <a:lvl3pPr lvl="2" algn="ctr">
              <a:lnSpc>
                <a:spcPct val="100000"/>
              </a:lnSpc>
              <a:spcBef>
                <a:spcPts val="0"/>
              </a:spcBef>
              <a:spcAft>
                <a:spcPts val="0"/>
              </a:spcAft>
              <a:buClr>
                <a:srgbClr val="FFFFFF"/>
              </a:buClr>
              <a:buSzPts val="1100"/>
              <a:buNone/>
              <a:defRPr sz="1400">
                <a:solidFill>
                  <a:srgbClr val="FFFFFF"/>
                </a:solidFill>
              </a:defRPr>
            </a:lvl3pPr>
            <a:lvl4pPr lvl="3" algn="ctr">
              <a:lnSpc>
                <a:spcPct val="100000"/>
              </a:lnSpc>
              <a:spcBef>
                <a:spcPts val="0"/>
              </a:spcBef>
              <a:spcAft>
                <a:spcPts val="0"/>
              </a:spcAft>
              <a:buClr>
                <a:srgbClr val="FFFFFF"/>
              </a:buClr>
              <a:buSzPts val="1100"/>
              <a:buNone/>
              <a:defRPr sz="1400">
                <a:solidFill>
                  <a:srgbClr val="FFFFFF"/>
                </a:solidFill>
              </a:defRPr>
            </a:lvl4pPr>
            <a:lvl5pPr lvl="4" algn="ctr">
              <a:lnSpc>
                <a:spcPct val="100000"/>
              </a:lnSpc>
              <a:spcBef>
                <a:spcPts val="0"/>
              </a:spcBef>
              <a:spcAft>
                <a:spcPts val="0"/>
              </a:spcAft>
              <a:buClr>
                <a:srgbClr val="FFFFFF"/>
              </a:buClr>
              <a:buSzPts val="1100"/>
              <a:buNone/>
              <a:defRPr sz="1400">
                <a:solidFill>
                  <a:srgbClr val="FFFFFF"/>
                </a:solidFill>
              </a:defRPr>
            </a:lvl5pPr>
            <a:lvl6pPr lvl="5" algn="ctr">
              <a:lnSpc>
                <a:spcPct val="100000"/>
              </a:lnSpc>
              <a:spcBef>
                <a:spcPts val="0"/>
              </a:spcBef>
              <a:spcAft>
                <a:spcPts val="0"/>
              </a:spcAft>
              <a:buClr>
                <a:srgbClr val="FFFFFF"/>
              </a:buClr>
              <a:buSzPts val="1100"/>
              <a:buNone/>
              <a:defRPr sz="1400">
                <a:solidFill>
                  <a:srgbClr val="FFFFFF"/>
                </a:solidFill>
              </a:defRPr>
            </a:lvl6pPr>
            <a:lvl7pPr lvl="6" algn="ctr">
              <a:lnSpc>
                <a:spcPct val="100000"/>
              </a:lnSpc>
              <a:spcBef>
                <a:spcPts val="0"/>
              </a:spcBef>
              <a:spcAft>
                <a:spcPts val="0"/>
              </a:spcAft>
              <a:buClr>
                <a:srgbClr val="FFFFFF"/>
              </a:buClr>
              <a:buSzPts val="1100"/>
              <a:buNone/>
              <a:defRPr sz="1400">
                <a:solidFill>
                  <a:srgbClr val="FFFFFF"/>
                </a:solidFill>
              </a:defRPr>
            </a:lvl7pPr>
            <a:lvl8pPr lvl="7" algn="ctr">
              <a:lnSpc>
                <a:spcPct val="100000"/>
              </a:lnSpc>
              <a:spcBef>
                <a:spcPts val="0"/>
              </a:spcBef>
              <a:spcAft>
                <a:spcPts val="0"/>
              </a:spcAft>
              <a:buClr>
                <a:srgbClr val="FFFFFF"/>
              </a:buClr>
              <a:buSzPts val="1100"/>
              <a:buNone/>
              <a:defRPr sz="1400">
                <a:solidFill>
                  <a:srgbClr val="FFFFFF"/>
                </a:solidFill>
              </a:defRPr>
            </a:lvl8pPr>
            <a:lvl9pPr lvl="8" algn="ctr">
              <a:lnSpc>
                <a:spcPct val="100000"/>
              </a:lnSpc>
              <a:spcBef>
                <a:spcPts val="0"/>
              </a:spcBef>
              <a:spcAft>
                <a:spcPts val="0"/>
              </a:spcAft>
              <a:buClr>
                <a:srgbClr val="FFFFFF"/>
              </a:buClr>
              <a:buSzPts val="1100"/>
              <a:buNone/>
              <a:defRPr sz="1400">
                <a:solidFill>
                  <a:srgbClr val="FFFFFF"/>
                </a:solidFill>
              </a:defRPr>
            </a:lvl9pPr>
          </a:lstStyle>
          <a:p/>
        </p:txBody>
      </p:sp>
      <p:sp>
        <p:nvSpPr>
          <p:cNvPr id="277" name="Google Shape;277;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5">
    <p:bg>
      <p:bgPr>
        <a:solidFill>
          <a:srgbClr val="FFFFFF"/>
        </a:solidFill>
      </p:bgPr>
    </p:bg>
    <p:spTree>
      <p:nvGrpSpPr>
        <p:cNvPr id="278" name="Shape 278"/>
        <p:cNvGrpSpPr/>
        <p:nvPr/>
      </p:nvGrpSpPr>
      <p:grpSpPr>
        <a:xfrm>
          <a:off x="0" y="0"/>
          <a:ext cx="0" cy="0"/>
          <a:chOff x="0" y="0"/>
          <a:chExt cx="0" cy="0"/>
        </a:xfrm>
      </p:grpSpPr>
      <p:sp>
        <p:nvSpPr>
          <p:cNvPr id="279" name="Google Shape;279;p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14"/>
          <p:cNvGrpSpPr/>
          <p:nvPr/>
        </p:nvGrpSpPr>
        <p:grpSpPr>
          <a:xfrm>
            <a:off x="4870649" y="2121826"/>
            <a:ext cx="3764843" cy="64502"/>
            <a:chOff x="595675" y="2820050"/>
            <a:chExt cx="7952774" cy="64502"/>
          </a:xfrm>
        </p:grpSpPr>
        <p:sp>
          <p:nvSpPr>
            <p:cNvPr id="281" name="Google Shape;281;p14"/>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14"/>
          <p:cNvSpPr txBox="1"/>
          <p:nvPr>
            <p:ph type="title"/>
          </p:nvPr>
        </p:nvSpPr>
        <p:spPr>
          <a:xfrm>
            <a:off x="4771875" y="545025"/>
            <a:ext cx="3880800" cy="14382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sz="2400">
                <a:solidFill>
                  <a:srgbClr val="434343"/>
                </a:solidFill>
              </a:defRPr>
            </a:lvl1pPr>
            <a:lvl2pPr lvl="1" algn="l">
              <a:lnSpc>
                <a:spcPct val="100000"/>
              </a:lnSpc>
              <a:spcBef>
                <a:spcPts val="0"/>
              </a:spcBef>
              <a:spcAft>
                <a:spcPts val="0"/>
              </a:spcAft>
              <a:buNone/>
              <a:defRPr sz="2400">
                <a:solidFill>
                  <a:srgbClr val="434343"/>
                </a:solidFill>
              </a:defRPr>
            </a:lvl2pPr>
            <a:lvl3pPr lvl="2" algn="l">
              <a:lnSpc>
                <a:spcPct val="100000"/>
              </a:lnSpc>
              <a:spcBef>
                <a:spcPts val="0"/>
              </a:spcBef>
              <a:spcAft>
                <a:spcPts val="0"/>
              </a:spcAft>
              <a:buNone/>
              <a:defRPr sz="2400">
                <a:solidFill>
                  <a:srgbClr val="434343"/>
                </a:solidFill>
              </a:defRPr>
            </a:lvl3pPr>
            <a:lvl4pPr lvl="3" algn="l">
              <a:lnSpc>
                <a:spcPct val="100000"/>
              </a:lnSpc>
              <a:spcBef>
                <a:spcPts val="0"/>
              </a:spcBef>
              <a:spcAft>
                <a:spcPts val="0"/>
              </a:spcAft>
              <a:buNone/>
              <a:defRPr sz="2400">
                <a:solidFill>
                  <a:srgbClr val="434343"/>
                </a:solidFill>
              </a:defRPr>
            </a:lvl4pPr>
            <a:lvl5pPr lvl="4" algn="l">
              <a:lnSpc>
                <a:spcPct val="100000"/>
              </a:lnSpc>
              <a:spcBef>
                <a:spcPts val="0"/>
              </a:spcBef>
              <a:spcAft>
                <a:spcPts val="0"/>
              </a:spcAft>
              <a:buNone/>
              <a:defRPr sz="2400">
                <a:solidFill>
                  <a:srgbClr val="434343"/>
                </a:solidFill>
              </a:defRPr>
            </a:lvl5pPr>
            <a:lvl6pPr lvl="5" algn="l">
              <a:lnSpc>
                <a:spcPct val="100000"/>
              </a:lnSpc>
              <a:spcBef>
                <a:spcPts val="0"/>
              </a:spcBef>
              <a:spcAft>
                <a:spcPts val="0"/>
              </a:spcAft>
              <a:buNone/>
              <a:defRPr sz="2400">
                <a:solidFill>
                  <a:srgbClr val="434343"/>
                </a:solidFill>
              </a:defRPr>
            </a:lvl6pPr>
            <a:lvl7pPr lvl="6" algn="l">
              <a:lnSpc>
                <a:spcPct val="100000"/>
              </a:lnSpc>
              <a:spcBef>
                <a:spcPts val="0"/>
              </a:spcBef>
              <a:spcAft>
                <a:spcPts val="0"/>
              </a:spcAft>
              <a:buNone/>
              <a:defRPr sz="2400">
                <a:solidFill>
                  <a:srgbClr val="434343"/>
                </a:solidFill>
              </a:defRPr>
            </a:lvl7pPr>
            <a:lvl8pPr lvl="7" algn="l">
              <a:lnSpc>
                <a:spcPct val="100000"/>
              </a:lnSpc>
              <a:spcBef>
                <a:spcPts val="0"/>
              </a:spcBef>
              <a:spcAft>
                <a:spcPts val="0"/>
              </a:spcAft>
              <a:buNone/>
              <a:defRPr sz="2400">
                <a:solidFill>
                  <a:srgbClr val="434343"/>
                </a:solidFill>
              </a:defRPr>
            </a:lvl8pPr>
            <a:lvl9pPr lvl="8" algn="l">
              <a:lnSpc>
                <a:spcPct val="100000"/>
              </a:lnSpc>
              <a:spcBef>
                <a:spcPts val="0"/>
              </a:spcBef>
              <a:spcAft>
                <a:spcPts val="0"/>
              </a:spcAft>
              <a:buNone/>
              <a:defRPr sz="2400">
                <a:solidFill>
                  <a:srgbClr val="434343"/>
                </a:solidFill>
              </a:defRPr>
            </a:lvl9pPr>
          </a:lstStyle>
          <a:p/>
        </p:txBody>
      </p:sp>
      <p:sp>
        <p:nvSpPr>
          <p:cNvPr id="287" name="Google Shape;287;p14"/>
          <p:cNvSpPr txBox="1"/>
          <p:nvPr>
            <p:ph idx="1" type="body"/>
          </p:nvPr>
        </p:nvSpPr>
        <p:spPr>
          <a:xfrm>
            <a:off x="4771875" y="2324775"/>
            <a:ext cx="3880800" cy="22737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288" name="Google Shape;288;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6">
    <p:bg>
      <p:bgPr>
        <a:solidFill>
          <a:srgbClr val="FFFFFF"/>
        </a:solidFill>
      </p:bgPr>
    </p:bg>
    <p:spTree>
      <p:nvGrpSpPr>
        <p:cNvPr id="289" name="Shape 289"/>
        <p:cNvGrpSpPr/>
        <p:nvPr/>
      </p:nvGrpSpPr>
      <p:grpSpPr>
        <a:xfrm>
          <a:off x="0" y="0"/>
          <a:ext cx="0" cy="0"/>
          <a:chOff x="0" y="0"/>
          <a:chExt cx="0" cy="0"/>
        </a:xfrm>
      </p:grpSpPr>
      <p:sp>
        <p:nvSpPr>
          <p:cNvPr id="290" name="Google Shape;290;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3389100" y="0"/>
            <a:ext cx="57549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93" name="Google Shape;293;p15"/>
          <p:cNvSpPr txBox="1"/>
          <p:nvPr>
            <p:ph type="title"/>
          </p:nvPr>
        </p:nvSpPr>
        <p:spPr>
          <a:xfrm>
            <a:off x="321825" y="694100"/>
            <a:ext cx="2651400" cy="1781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None/>
              <a:defRPr b="1" sz="2600">
                <a:solidFill>
                  <a:schemeClr val="dk1"/>
                </a:solidFill>
              </a:defRPr>
            </a:lvl1pPr>
            <a:lvl2pPr lvl="1" algn="l">
              <a:lnSpc>
                <a:spcPct val="100000"/>
              </a:lnSpc>
              <a:spcBef>
                <a:spcPts val="0"/>
              </a:spcBef>
              <a:spcAft>
                <a:spcPts val="0"/>
              </a:spcAft>
              <a:buNone/>
              <a:defRPr b="1" sz="2600">
                <a:solidFill>
                  <a:schemeClr val="dk1"/>
                </a:solidFill>
              </a:defRPr>
            </a:lvl2pPr>
            <a:lvl3pPr lvl="2" algn="l">
              <a:lnSpc>
                <a:spcPct val="100000"/>
              </a:lnSpc>
              <a:spcBef>
                <a:spcPts val="0"/>
              </a:spcBef>
              <a:spcAft>
                <a:spcPts val="0"/>
              </a:spcAft>
              <a:buNone/>
              <a:defRPr b="1" sz="2600">
                <a:solidFill>
                  <a:schemeClr val="dk1"/>
                </a:solidFill>
              </a:defRPr>
            </a:lvl3pPr>
            <a:lvl4pPr lvl="3" algn="l">
              <a:lnSpc>
                <a:spcPct val="100000"/>
              </a:lnSpc>
              <a:spcBef>
                <a:spcPts val="0"/>
              </a:spcBef>
              <a:spcAft>
                <a:spcPts val="0"/>
              </a:spcAft>
              <a:buNone/>
              <a:defRPr b="1" sz="2600">
                <a:solidFill>
                  <a:schemeClr val="dk1"/>
                </a:solidFill>
              </a:defRPr>
            </a:lvl4pPr>
            <a:lvl5pPr lvl="4" algn="l">
              <a:lnSpc>
                <a:spcPct val="100000"/>
              </a:lnSpc>
              <a:spcBef>
                <a:spcPts val="0"/>
              </a:spcBef>
              <a:spcAft>
                <a:spcPts val="0"/>
              </a:spcAft>
              <a:buNone/>
              <a:defRPr b="1" sz="2600">
                <a:solidFill>
                  <a:schemeClr val="dk1"/>
                </a:solidFill>
              </a:defRPr>
            </a:lvl5pPr>
            <a:lvl6pPr lvl="5" algn="l">
              <a:lnSpc>
                <a:spcPct val="100000"/>
              </a:lnSpc>
              <a:spcBef>
                <a:spcPts val="0"/>
              </a:spcBef>
              <a:spcAft>
                <a:spcPts val="0"/>
              </a:spcAft>
              <a:buNone/>
              <a:defRPr b="1" sz="2600">
                <a:solidFill>
                  <a:schemeClr val="dk1"/>
                </a:solidFill>
              </a:defRPr>
            </a:lvl6pPr>
            <a:lvl7pPr lvl="6" algn="l">
              <a:lnSpc>
                <a:spcPct val="100000"/>
              </a:lnSpc>
              <a:spcBef>
                <a:spcPts val="0"/>
              </a:spcBef>
              <a:spcAft>
                <a:spcPts val="0"/>
              </a:spcAft>
              <a:buNone/>
              <a:defRPr b="1" sz="2600">
                <a:solidFill>
                  <a:schemeClr val="dk1"/>
                </a:solidFill>
              </a:defRPr>
            </a:lvl7pPr>
            <a:lvl8pPr lvl="7" algn="l">
              <a:lnSpc>
                <a:spcPct val="100000"/>
              </a:lnSpc>
              <a:spcBef>
                <a:spcPts val="0"/>
              </a:spcBef>
              <a:spcAft>
                <a:spcPts val="0"/>
              </a:spcAft>
              <a:buNone/>
              <a:defRPr b="1" sz="2600">
                <a:solidFill>
                  <a:schemeClr val="dk1"/>
                </a:solidFill>
              </a:defRPr>
            </a:lvl8pPr>
            <a:lvl9pPr lvl="8" algn="l">
              <a:lnSpc>
                <a:spcPct val="100000"/>
              </a:lnSpc>
              <a:spcBef>
                <a:spcPts val="0"/>
              </a:spcBef>
              <a:spcAft>
                <a:spcPts val="0"/>
              </a:spcAft>
              <a:buNone/>
              <a:defRPr b="1" sz="2600">
                <a:solidFill>
                  <a:schemeClr val="dk1"/>
                </a:solidFill>
              </a:defRPr>
            </a:lvl9pPr>
          </a:lstStyle>
          <a:p/>
        </p:txBody>
      </p:sp>
      <p:cxnSp>
        <p:nvCxnSpPr>
          <p:cNvPr id="294" name="Google Shape;294;p15"/>
          <p:cNvCxnSpPr/>
          <p:nvPr/>
        </p:nvCxnSpPr>
        <p:spPr>
          <a:xfrm>
            <a:off x="372950" y="511683"/>
            <a:ext cx="642300" cy="0"/>
          </a:xfrm>
          <a:prstGeom prst="straightConnector1">
            <a:avLst/>
          </a:prstGeom>
          <a:noFill/>
          <a:ln cap="flat" cmpd="sng" w="76200">
            <a:solidFill>
              <a:schemeClr val="accent5"/>
            </a:solidFill>
            <a:prstDash val="solid"/>
            <a:round/>
            <a:headEnd len="sm" w="sm" type="none"/>
            <a:tailEnd len="sm" w="sm" type="none"/>
          </a:ln>
        </p:spPr>
      </p:cxnSp>
      <p:sp>
        <p:nvSpPr>
          <p:cNvPr id="295" name="Google Shape;295;p15"/>
          <p:cNvSpPr txBox="1"/>
          <p:nvPr>
            <p:ph idx="1" type="body"/>
          </p:nvPr>
        </p:nvSpPr>
        <p:spPr>
          <a:xfrm>
            <a:off x="321825" y="2506879"/>
            <a:ext cx="2651400" cy="19371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Char char="●"/>
              <a:defRPr sz="1400">
                <a:solidFill>
                  <a:schemeClr val="dk1"/>
                </a:solidFill>
              </a:defRPr>
            </a:lvl1pPr>
            <a:lvl2pPr indent="-304800" lvl="1" marL="914400" algn="l">
              <a:lnSpc>
                <a:spcPct val="115000"/>
              </a:lnSpc>
              <a:spcBef>
                <a:spcPts val="0"/>
              </a:spcBef>
              <a:spcAft>
                <a:spcPts val="0"/>
              </a:spcAft>
              <a:buClr>
                <a:schemeClr val="dk1"/>
              </a:buClr>
              <a:buSzPts val="1200"/>
              <a:buChar char="○"/>
              <a:defRPr sz="1200">
                <a:solidFill>
                  <a:schemeClr val="dk1"/>
                </a:solidFill>
              </a:defRPr>
            </a:lvl2pPr>
            <a:lvl3pPr indent="-304800" lvl="2" marL="1371600" algn="l">
              <a:lnSpc>
                <a:spcPct val="115000"/>
              </a:lnSpc>
              <a:spcBef>
                <a:spcPts val="0"/>
              </a:spcBef>
              <a:spcAft>
                <a:spcPts val="0"/>
              </a:spcAft>
              <a:buClr>
                <a:schemeClr val="dk1"/>
              </a:buClr>
              <a:buSzPts val="1200"/>
              <a:buChar char="■"/>
              <a:defRPr sz="1200">
                <a:solidFill>
                  <a:schemeClr val="dk1"/>
                </a:solidFill>
              </a:defRPr>
            </a:lvl3pPr>
            <a:lvl4pPr indent="-304800" lvl="3" marL="1828800" algn="l">
              <a:lnSpc>
                <a:spcPct val="115000"/>
              </a:lnSpc>
              <a:spcBef>
                <a:spcPts val="0"/>
              </a:spcBef>
              <a:spcAft>
                <a:spcPts val="0"/>
              </a:spcAft>
              <a:buClr>
                <a:schemeClr val="dk1"/>
              </a:buClr>
              <a:buSzPts val="1200"/>
              <a:buChar char="●"/>
              <a:defRPr sz="1200">
                <a:solidFill>
                  <a:schemeClr val="dk1"/>
                </a:solidFill>
              </a:defRPr>
            </a:lvl4pPr>
            <a:lvl5pPr indent="-304800" lvl="4" marL="2286000" algn="l">
              <a:lnSpc>
                <a:spcPct val="115000"/>
              </a:lnSpc>
              <a:spcBef>
                <a:spcPts val="0"/>
              </a:spcBef>
              <a:spcAft>
                <a:spcPts val="0"/>
              </a:spcAft>
              <a:buClr>
                <a:schemeClr val="dk1"/>
              </a:buClr>
              <a:buSzPts val="1200"/>
              <a:buChar char="○"/>
              <a:defRPr sz="1200">
                <a:solidFill>
                  <a:schemeClr val="dk1"/>
                </a:solidFill>
              </a:defRPr>
            </a:lvl5pPr>
            <a:lvl6pPr indent="-304800" lvl="5" marL="2743200" algn="l">
              <a:lnSpc>
                <a:spcPct val="115000"/>
              </a:lnSpc>
              <a:spcBef>
                <a:spcPts val="0"/>
              </a:spcBef>
              <a:spcAft>
                <a:spcPts val="0"/>
              </a:spcAft>
              <a:buClr>
                <a:schemeClr val="dk1"/>
              </a:buClr>
              <a:buSzPts val="1200"/>
              <a:buChar char="■"/>
              <a:defRPr sz="1200">
                <a:solidFill>
                  <a:schemeClr val="dk1"/>
                </a:solidFill>
              </a:defRPr>
            </a:lvl6pPr>
            <a:lvl7pPr indent="-304800" lvl="6" marL="3200400" algn="l">
              <a:lnSpc>
                <a:spcPct val="115000"/>
              </a:lnSpc>
              <a:spcBef>
                <a:spcPts val="0"/>
              </a:spcBef>
              <a:spcAft>
                <a:spcPts val="0"/>
              </a:spcAft>
              <a:buClr>
                <a:schemeClr val="dk1"/>
              </a:buClr>
              <a:buSzPts val="1200"/>
              <a:buChar char="●"/>
              <a:defRPr sz="1200">
                <a:solidFill>
                  <a:schemeClr val="dk1"/>
                </a:solidFill>
              </a:defRPr>
            </a:lvl7pPr>
            <a:lvl8pPr indent="-304800" lvl="7" marL="3657600" algn="l">
              <a:lnSpc>
                <a:spcPct val="115000"/>
              </a:lnSpc>
              <a:spcBef>
                <a:spcPts val="0"/>
              </a:spcBef>
              <a:spcAft>
                <a:spcPts val="0"/>
              </a:spcAft>
              <a:buClr>
                <a:schemeClr val="dk1"/>
              </a:buClr>
              <a:buSzPts val="1200"/>
              <a:buChar char="○"/>
              <a:defRPr sz="1200">
                <a:solidFill>
                  <a:schemeClr val="dk1"/>
                </a:solidFill>
              </a:defRPr>
            </a:lvl8pPr>
            <a:lvl9pPr indent="-304800" lvl="8" marL="4114800" algn="l">
              <a:lnSpc>
                <a:spcPct val="115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7">
    <p:bg>
      <p:bgPr>
        <a:solidFill>
          <a:srgbClr val="FFFFFF"/>
        </a:solidFill>
      </p:bgPr>
    </p:bg>
    <p:spTree>
      <p:nvGrpSpPr>
        <p:cNvPr id="296" name="Shape 296"/>
        <p:cNvGrpSpPr/>
        <p:nvPr/>
      </p:nvGrpSpPr>
      <p:grpSpPr>
        <a:xfrm>
          <a:off x="0" y="0"/>
          <a:ext cx="0" cy="0"/>
          <a:chOff x="0" y="0"/>
          <a:chExt cx="0" cy="0"/>
        </a:xfrm>
      </p:grpSpPr>
      <p:sp>
        <p:nvSpPr>
          <p:cNvPr id="297" name="Google Shape;297;p1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6"/>
          <p:cNvGrpSpPr/>
          <p:nvPr/>
        </p:nvGrpSpPr>
        <p:grpSpPr>
          <a:xfrm>
            <a:off x="4870649" y="2121826"/>
            <a:ext cx="3764843" cy="64502"/>
            <a:chOff x="595675" y="2820050"/>
            <a:chExt cx="7952774" cy="64502"/>
          </a:xfrm>
        </p:grpSpPr>
        <p:sp>
          <p:nvSpPr>
            <p:cNvPr id="299" name="Google Shape;299;p16"/>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16"/>
          <p:cNvSpPr txBox="1"/>
          <p:nvPr>
            <p:ph type="title"/>
          </p:nvPr>
        </p:nvSpPr>
        <p:spPr>
          <a:xfrm>
            <a:off x="4771875" y="545025"/>
            <a:ext cx="3880800" cy="14382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sz="2400">
                <a:solidFill>
                  <a:srgbClr val="434343"/>
                </a:solidFill>
              </a:defRPr>
            </a:lvl1pPr>
            <a:lvl2pPr lvl="1" algn="l">
              <a:lnSpc>
                <a:spcPct val="100000"/>
              </a:lnSpc>
              <a:spcBef>
                <a:spcPts val="0"/>
              </a:spcBef>
              <a:spcAft>
                <a:spcPts val="0"/>
              </a:spcAft>
              <a:buNone/>
              <a:defRPr sz="2400">
                <a:solidFill>
                  <a:srgbClr val="434343"/>
                </a:solidFill>
              </a:defRPr>
            </a:lvl2pPr>
            <a:lvl3pPr lvl="2" algn="l">
              <a:lnSpc>
                <a:spcPct val="100000"/>
              </a:lnSpc>
              <a:spcBef>
                <a:spcPts val="0"/>
              </a:spcBef>
              <a:spcAft>
                <a:spcPts val="0"/>
              </a:spcAft>
              <a:buNone/>
              <a:defRPr sz="2400">
                <a:solidFill>
                  <a:srgbClr val="434343"/>
                </a:solidFill>
              </a:defRPr>
            </a:lvl3pPr>
            <a:lvl4pPr lvl="3" algn="l">
              <a:lnSpc>
                <a:spcPct val="100000"/>
              </a:lnSpc>
              <a:spcBef>
                <a:spcPts val="0"/>
              </a:spcBef>
              <a:spcAft>
                <a:spcPts val="0"/>
              </a:spcAft>
              <a:buNone/>
              <a:defRPr sz="2400">
                <a:solidFill>
                  <a:srgbClr val="434343"/>
                </a:solidFill>
              </a:defRPr>
            </a:lvl4pPr>
            <a:lvl5pPr lvl="4" algn="l">
              <a:lnSpc>
                <a:spcPct val="100000"/>
              </a:lnSpc>
              <a:spcBef>
                <a:spcPts val="0"/>
              </a:spcBef>
              <a:spcAft>
                <a:spcPts val="0"/>
              </a:spcAft>
              <a:buNone/>
              <a:defRPr sz="2400">
                <a:solidFill>
                  <a:srgbClr val="434343"/>
                </a:solidFill>
              </a:defRPr>
            </a:lvl5pPr>
            <a:lvl6pPr lvl="5" algn="l">
              <a:lnSpc>
                <a:spcPct val="100000"/>
              </a:lnSpc>
              <a:spcBef>
                <a:spcPts val="0"/>
              </a:spcBef>
              <a:spcAft>
                <a:spcPts val="0"/>
              </a:spcAft>
              <a:buNone/>
              <a:defRPr sz="2400">
                <a:solidFill>
                  <a:srgbClr val="434343"/>
                </a:solidFill>
              </a:defRPr>
            </a:lvl6pPr>
            <a:lvl7pPr lvl="6" algn="l">
              <a:lnSpc>
                <a:spcPct val="100000"/>
              </a:lnSpc>
              <a:spcBef>
                <a:spcPts val="0"/>
              </a:spcBef>
              <a:spcAft>
                <a:spcPts val="0"/>
              </a:spcAft>
              <a:buNone/>
              <a:defRPr sz="2400">
                <a:solidFill>
                  <a:srgbClr val="434343"/>
                </a:solidFill>
              </a:defRPr>
            </a:lvl7pPr>
            <a:lvl8pPr lvl="7" algn="l">
              <a:lnSpc>
                <a:spcPct val="100000"/>
              </a:lnSpc>
              <a:spcBef>
                <a:spcPts val="0"/>
              </a:spcBef>
              <a:spcAft>
                <a:spcPts val="0"/>
              </a:spcAft>
              <a:buNone/>
              <a:defRPr sz="2400">
                <a:solidFill>
                  <a:srgbClr val="434343"/>
                </a:solidFill>
              </a:defRPr>
            </a:lvl8pPr>
            <a:lvl9pPr lvl="8" algn="l">
              <a:lnSpc>
                <a:spcPct val="100000"/>
              </a:lnSpc>
              <a:spcBef>
                <a:spcPts val="0"/>
              </a:spcBef>
              <a:spcAft>
                <a:spcPts val="0"/>
              </a:spcAft>
              <a:buNone/>
              <a:defRPr sz="2400">
                <a:solidFill>
                  <a:srgbClr val="434343"/>
                </a:solidFill>
              </a:defRPr>
            </a:lvl9pPr>
          </a:lstStyle>
          <a:p/>
        </p:txBody>
      </p:sp>
      <p:sp>
        <p:nvSpPr>
          <p:cNvPr id="305" name="Google Shape;305;p16"/>
          <p:cNvSpPr txBox="1"/>
          <p:nvPr>
            <p:ph idx="1" type="body"/>
          </p:nvPr>
        </p:nvSpPr>
        <p:spPr>
          <a:xfrm>
            <a:off x="4771875" y="2324775"/>
            <a:ext cx="3880800" cy="22737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306" name="Google Shape;306;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8">
    <p:bg>
      <p:bgPr>
        <a:solidFill>
          <a:srgbClr val="FFFFFF"/>
        </a:solidFill>
      </p:bgPr>
    </p:bg>
    <p:spTree>
      <p:nvGrpSpPr>
        <p:cNvPr id="307" name="Shape 307"/>
        <p:cNvGrpSpPr/>
        <p:nvPr/>
      </p:nvGrpSpPr>
      <p:grpSpPr>
        <a:xfrm>
          <a:off x="0" y="0"/>
          <a:ext cx="0" cy="0"/>
          <a:chOff x="0" y="0"/>
          <a:chExt cx="0" cy="0"/>
        </a:xfrm>
      </p:grpSpPr>
      <p:sp>
        <p:nvSpPr>
          <p:cNvPr id="308" name="Google Shape;308;p1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7"/>
          <p:cNvSpPr/>
          <p:nvPr/>
        </p:nvSpPr>
        <p:spPr>
          <a:xfrm>
            <a:off x="4574400" y="0"/>
            <a:ext cx="45696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
          <p:cNvSpPr/>
          <p:nvPr/>
        </p:nvSpPr>
        <p:spPr>
          <a:xfrm>
            <a:off x="4844700" y="1040701"/>
            <a:ext cx="4031700" cy="3062100"/>
          </a:xfrm>
          <a:prstGeom prst="rect">
            <a:avLst/>
          </a:prstGeom>
          <a:solidFill>
            <a:srgbClr val="0F9D58"/>
          </a:solidFill>
          <a:ln cap="flat" cmpd="sng" w="9525">
            <a:solidFill>
              <a:srgbClr val="BDBDBD"/>
            </a:solidFill>
            <a:prstDash val="solid"/>
            <a:miter lim="8000"/>
            <a:headEnd len="sm" w="sm" type="none"/>
            <a:tailEnd len="sm" w="sm" type="none"/>
          </a:ln>
          <a:effectLst>
            <a:outerShdw blurRad="50800" rotWithShape="0" algn="t" dir="5400000" dist="3810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17"/>
          <p:cNvSpPr txBox="1"/>
          <p:nvPr>
            <p:ph type="title"/>
          </p:nvPr>
        </p:nvSpPr>
        <p:spPr>
          <a:xfrm>
            <a:off x="291875" y="406900"/>
            <a:ext cx="3978000" cy="13887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3000"/>
              <a:buNone/>
              <a:defRPr b="1" sz="3000">
                <a:solidFill>
                  <a:srgbClr val="0F9D58"/>
                </a:solidFill>
              </a:defRPr>
            </a:lvl1pPr>
            <a:lvl2pPr lvl="1" algn="l">
              <a:lnSpc>
                <a:spcPct val="100000"/>
              </a:lnSpc>
              <a:spcBef>
                <a:spcPts val="0"/>
              </a:spcBef>
              <a:spcAft>
                <a:spcPts val="0"/>
              </a:spcAft>
              <a:buClr>
                <a:schemeClr val="dk1"/>
              </a:buClr>
              <a:buSzPts val="3000"/>
              <a:buNone/>
              <a:defRPr b="1" sz="3000">
                <a:solidFill>
                  <a:srgbClr val="0F9D58"/>
                </a:solidFill>
              </a:defRPr>
            </a:lvl2pPr>
            <a:lvl3pPr lvl="2" algn="l">
              <a:lnSpc>
                <a:spcPct val="100000"/>
              </a:lnSpc>
              <a:spcBef>
                <a:spcPts val="0"/>
              </a:spcBef>
              <a:spcAft>
                <a:spcPts val="0"/>
              </a:spcAft>
              <a:buClr>
                <a:schemeClr val="dk1"/>
              </a:buClr>
              <a:buSzPts val="3000"/>
              <a:buNone/>
              <a:defRPr b="1" sz="3000">
                <a:solidFill>
                  <a:srgbClr val="0F9D58"/>
                </a:solidFill>
              </a:defRPr>
            </a:lvl3pPr>
            <a:lvl4pPr lvl="3" algn="l">
              <a:lnSpc>
                <a:spcPct val="100000"/>
              </a:lnSpc>
              <a:spcBef>
                <a:spcPts val="0"/>
              </a:spcBef>
              <a:spcAft>
                <a:spcPts val="0"/>
              </a:spcAft>
              <a:buClr>
                <a:schemeClr val="dk1"/>
              </a:buClr>
              <a:buSzPts val="3000"/>
              <a:buNone/>
              <a:defRPr b="1" sz="3000">
                <a:solidFill>
                  <a:srgbClr val="0F9D58"/>
                </a:solidFill>
              </a:defRPr>
            </a:lvl4pPr>
            <a:lvl5pPr lvl="4" algn="l">
              <a:lnSpc>
                <a:spcPct val="100000"/>
              </a:lnSpc>
              <a:spcBef>
                <a:spcPts val="0"/>
              </a:spcBef>
              <a:spcAft>
                <a:spcPts val="0"/>
              </a:spcAft>
              <a:buClr>
                <a:schemeClr val="dk1"/>
              </a:buClr>
              <a:buSzPts val="3000"/>
              <a:buNone/>
              <a:defRPr b="1" sz="3000">
                <a:solidFill>
                  <a:srgbClr val="0F9D58"/>
                </a:solidFill>
              </a:defRPr>
            </a:lvl5pPr>
            <a:lvl6pPr lvl="5" algn="l">
              <a:lnSpc>
                <a:spcPct val="100000"/>
              </a:lnSpc>
              <a:spcBef>
                <a:spcPts val="0"/>
              </a:spcBef>
              <a:spcAft>
                <a:spcPts val="0"/>
              </a:spcAft>
              <a:buClr>
                <a:schemeClr val="dk1"/>
              </a:buClr>
              <a:buSzPts val="3000"/>
              <a:buNone/>
              <a:defRPr b="1" sz="3000">
                <a:solidFill>
                  <a:srgbClr val="0F9D58"/>
                </a:solidFill>
              </a:defRPr>
            </a:lvl6pPr>
            <a:lvl7pPr lvl="6" algn="l">
              <a:lnSpc>
                <a:spcPct val="100000"/>
              </a:lnSpc>
              <a:spcBef>
                <a:spcPts val="0"/>
              </a:spcBef>
              <a:spcAft>
                <a:spcPts val="0"/>
              </a:spcAft>
              <a:buClr>
                <a:schemeClr val="dk1"/>
              </a:buClr>
              <a:buSzPts val="3000"/>
              <a:buNone/>
              <a:defRPr b="1" sz="3000">
                <a:solidFill>
                  <a:srgbClr val="0F9D58"/>
                </a:solidFill>
              </a:defRPr>
            </a:lvl7pPr>
            <a:lvl8pPr lvl="7" algn="l">
              <a:lnSpc>
                <a:spcPct val="100000"/>
              </a:lnSpc>
              <a:spcBef>
                <a:spcPts val="0"/>
              </a:spcBef>
              <a:spcAft>
                <a:spcPts val="0"/>
              </a:spcAft>
              <a:buClr>
                <a:schemeClr val="dk1"/>
              </a:buClr>
              <a:buSzPts val="3000"/>
              <a:buNone/>
              <a:defRPr b="1" sz="3000">
                <a:solidFill>
                  <a:srgbClr val="0F9D58"/>
                </a:solidFill>
              </a:defRPr>
            </a:lvl8pPr>
            <a:lvl9pPr lvl="8" algn="l">
              <a:lnSpc>
                <a:spcPct val="100000"/>
              </a:lnSpc>
              <a:spcBef>
                <a:spcPts val="0"/>
              </a:spcBef>
              <a:spcAft>
                <a:spcPts val="0"/>
              </a:spcAft>
              <a:buClr>
                <a:schemeClr val="dk1"/>
              </a:buClr>
              <a:buSzPts val="3000"/>
              <a:buNone/>
              <a:defRPr b="1" sz="3000">
                <a:solidFill>
                  <a:srgbClr val="0F9D58"/>
                </a:solidFill>
              </a:defRPr>
            </a:lvl9pPr>
          </a:lstStyle>
          <a:p/>
        </p:txBody>
      </p:sp>
      <p:sp>
        <p:nvSpPr>
          <p:cNvPr id="312" name="Google Shape;312;p17"/>
          <p:cNvSpPr txBox="1"/>
          <p:nvPr>
            <p:ph idx="1" type="body"/>
          </p:nvPr>
        </p:nvSpPr>
        <p:spPr>
          <a:xfrm>
            <a:off x="291950" y="1854951"/>
            <a:ext cx="3978000" cy="25770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298450" lvl="1" marL="914400" algn="l">
              <a:lnSpc>
                <a:spcPct val="115000"/>
              </a:lnSpc>
              <a:spcBef>
                <a:spcPts val="0"/>
              </a:spcBef>
              <a:spcAft>
                <a:spcPts val="0"/>
              </a:spcAft>
              <a:buClr>
                <a:schemeClr val="dk2"/>
              </a:buClr>
              <a:buSzPts val="1100"/>
              <a:buChar char="○"/>
              <a:defRPr sz="1400">
                <a:solidFill>
                  <a:schemeClr val="dk2"/>
                </a:solidFill>
              </a:defRPr>
            </a:lvl2pPr>
            <a:lvl3pPr indent="-298450" lvl="2" marL="1371600" algn="l">
              <a:lnSpc>
                <a:spcPct val="115000"/>
              </a:lnSpc>
              <a:spcBef>
                <a:spcPts val="0"/>
              </a:spcBef>
              <a:spcAft>
                <a:spcPts val="0"/>
              </a:spcAft>
              <a:buClr>
                <a:schemeClr val="dk2"/>
              </a:buClr>
              <a:buSzPts val="1100"/>
              <a:buChar char="■"/>
              <a:defRPr sz="1400">
                <a:solidFill>
                  <a:schemeClr val="dk2"/>
                </a:solidFill>
              </a:defRPr>
            </a:lvl3pPr>
            <a:lvl4pPr indent="-298450" lvl="3" marL="1828800" algn="l">
              <a:lnSpc>
                <a:spcPct val="115000"/>
              </a:lnSpc>
              <a:spcBef>
                <a:spcPts val="0"/>
              </a:spcBef>
              <a:spcAft>
                <a:spcPts val="0"/>
              </a:spcAft>
              <a:buClr>
                <a:schemeClr val="dk2"/>
              </a:buClr>
              <a:buSzPts val="1100"/>
              <a:buChar char="●"/>
              <a:defRPr sz="1400">
                <a:solidFill>
                  <a:schemeClr val="dk2"/>
                </a:solidFill>
              </a:defRPr>
            </a:lvl4pPr>
            <a:lvl5pPr indent="-298450" lvl="4" marL="2286000" algn="l">
              <a:lnSpc>
                <a:spcPct val="115000"/>
              </a:lnSpc>
              <a:spcBef>
                <a:spcPts val="0"/>
              </a:spcBef>
              <a:spcAft>
                <a:spcPts val="0"/>
              </a:spcAft>
              <a:buClr>
                <a:schemeClr val="dk2"/>
              </a:buClr>
              <a:buSzPts val="1100"/>
              <a:buChar char="○"/>
              <a:defRPr sz="1400">
                <a:solidFill>
                  <a:schemeClr val="dk2"/>
                </a:solidFill>
              </a:defRPr>
            </a:lvl5pPr>
            <a:lvl6pPr indent="-298450" lvl="5" marL="2743200" algn="l">
              <a:lnSpc>
                <a:spcPct val="115000"/>
              </a:lnSpc>
              <a:spcBef>
                <a:spcPts val="0"/>
              </a:spcBef>
              <a:spcAft>
                <a:spcPts val="0"/>
              </a:spcAft>
              <a:buClr>
                <a:schemeClr val="dk2"/>
              </a:buClr>
              <a:buSzPts val="1100"/>
              <a:buChar char="■"/>
              <a:defRPr sz="1400">
                <a:solidFill>
                  <a:schemeClr val="dk2"/>
                </a:solidFill>
              </a:defRPr>
            </a:lvl6pPr>
            <a:lvl7pPr indent="-298450" lvl="6" marL="3200400" algn="l">
              <a:lnSpc>
                <a:spcPct val="115000"/>
              </a:lnSpc>
              <a:spcBef>
                <a:spcPts val="0"/>
              </a:spcBef>
              <a:spcAft>
                <a:spcPts val="0"/>
              </a:spcAft>
              <a:buClr>
                <a:schemeClr val="dk2"/>
              </a:buClr>
              <a:buSzPts val="1100"/>
              <a:buChar char="●"/>
              <a:defRPr sz="1400">
                <a:solidFill>
                  <a:schemeClr val="dk2"/>
                </a:solidFill>
              </a:defRPr>
            </a:lvl7pPr>
            <a:lvl8pPr indent="-298450" lvl="7" marL="3657600" algn="l">
              <a:lnSpc>
                <a:spcPct val="115000"/>
              </a:lnSpc>
              <a:spcBef>
                <a:spcPts val="0"/>
              </a:spcBef>
              <a:spcAft>
                <a:spcPts val="0"/>
              </a:spcAft>
              <a:buClr>
                <a:schemeClr val="dk2"/>
              </a:buClr>
              <a:buSzPts val="1100"/>
              <a:buChar char="○"/>
              <a:defRPr sz="1400">
                <a:solidFill>
                  <a:schemeClr val="dk2"/>
                </a:solidFill>
              </a:defRPr>
            </a:lvl8pPr>
            <a:lvl9pPr indent="-298450" lvl="8" marL="4114800" algn="l">
              <a:lnSpc>
                <a:spcPct val="115000"/>
              </a:lnSpc>
              <a:spcBef>
                <a:spcPts val="0"/>
              </a:spcBef>
              <a:spcAft>
                <a:spcPts val="0"/>
              </a:spcAft>
              <a:buClr>
                <a:schemeClr val="dk2"/>
              </a:buClr>
              <a:buSzPts val="1100"/>
              <a:buChar char="■"/>
              <a:defRPr sz="1400">
                <a:solidFill>
                  <a:schemeClr val="dk2"/>
                </a:solidFill>
              </a:defRPr>
            </a:lvl9pPr>
          </a:lstStyle>
          <a:p/>
        </p:txBody>
      </p:sp>
      <p:sp>
        <p:nvSpPr>
          <p:cNvPr id="313" name="Google Shape;313;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1">
    <p:bg>
      <p:bgPr>
        <a:solidFill>
          <a:srgbClr val="FFFFFF"/>
        </a:solidFill>
      </p:bgPr>
    </p:bg>
    <p:spTree>
      <p:nvGrpSpPr>
        <p:cNvPr id="314" name="Shape 314"/>
        <p:cNvGrpSpPr/>
        <p:nvPr/>
      </p:nvGrpSpPr>
      <p:grpSpPr>
        <a:xfrm>
          <a:off x="0" y="0"/>
          <a:ext cx="0" cy="0"/>
          <a:chOff x="0" y="0"/>
          <a:chExt cx="0" cy="0"/>
        </a:xfrm>
      </p:grpSpPr>
      <p:sp>
        <p:nvSpPr>
          <p:cNvPr id="315" name="Google Shape;315;p1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txBox="1"/>
          <p:nvPr>
            <p:ph type="title"/>
          </p:nvPr>
        </p:nvSpPr>
        <p:spPr>
          <a:xfrm>
            <a:off x="232878" y="219975"/>
            <a:ext cx="2336400" cy="9150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000000"/>
              </a:buClr>
              <a:buSzPts val="2100"/>
              <a:buNone/>
              <a:defRPr b="1" sz="2100">
                <a:solidFill>
                  <a:srgbClr val="000000"/>
                </a:solidFill>
              </a:defRPr>
            </a:lvl1pPr>
            <a:lvl2pPr lvl="1" algn="l">
              <a:lnSpc>
                <a:spcPct val="100000"/>
              </a:lnSpc>
              <a:spcBef>
                <a:spcPts val="0"/>
              </a:spcBef>
              <a:spcAft>
                <a:spcPts val="0"/>
              </a:spcAft>
              <a:buClr>
                <a:srgbClr val="000000"/>
              </a:buClr>
              <a:buSzPts val="2100"/>
              <a:buNone/>
              <a:defRPr b="1" sz="2100">
                <a:solidFill>
                  <a:srgbClr val="000000"/>
                </a:solidFill>
              </a:defRPr>
            </a:lvl2pPr>
            <a:lvl3pPr lvl="2" algn="l">
              <a:lnSpc>
                <a:spcPct val="100000"/>
              </a:lnSpc>
              <a:spcBef>
                <a:spcPts val="0"/>
              </a:spcBef>
              <a:spcAft>
                <a:spcPts val="0"/>
              </a:spcAft>
              <a:buClr>
                <a:srgbClr val="000000"/>
              </a:buClr>
              <a:buSzPts val="2100"/>
              <a:buNone/>
              <a:defRPr b="1" sz="2100">
                <a:solidFill>
                  <a:srgbClr val="000000"/>
                </a:solidFill>
              </a:defRPr>
            </a:lvl3pPr>
            <a:lvl4pPr lvl="3" algn="l">
              <a:lnSpc>
                <a:spcPct val="100000"/>
              </a:lnSpc>
              <a:spcBef>
                <a:spcPts val="0"/>
              </a:spcBef>
              <a:spcAft>
                <a:spcPts val="0"/>
              </a:spcAft>
              <a:buClr>
                <a:srgbClr val="000000"/>
              </a:buClr>
              <a:buSzPts val="2100"/>
              <a:buNone/>
              <a:defRPr b="1" sz="2100">
                <a:solidFill>
                  <a:srgbClr val="000000"/>
                </a:solidFill>
              </a:defRPr>
            </a:lvl4pPr>
            <a:lvl5pPr lvl="4" algn="l">
              <a:lnSpc>
                <a:spcPct val="100000"/>
              </a:lnSpc>
              <a:spcBef>
                <a:spcPts val="0"/>
              </a:spcBef>
              <a:spcAft>
                <a:spcPts val="0"/>
              </a:spcAft>
              <a:buClr>
                <a:srgbClr val="000000"/>
              </a:buClr>
              <a:buSzPts val="2100"/>
              <a:buNone/>
              <a:defRPr b="1" sz="2100">
                <a:solidFill>
                  <a:srgbClr val="000000"/>
                </a:solidFill>
              </a:defRPr>
            </a:lvl5pPr>
            <a:lvl6pPr lvl="5" algn="l">
              <a:lnSpc>
                <a:spcPct val="100000"/>
              </a:lnSpc>
              <a:spcBef>
                <a:spcPts val="0"/>
              </a:spcBef>
              <a:spcAft>
                <a:spcPts val="0"/>
              </a:spcAft>
              <a:buClr>
                <a:srgbClr val="000000"/>
              </a:buClr>
              <a:buSzPts val="2100"/>
              <a:buNone/>
              <a:defRPr b="1" sz="2100">
                <a:solidFill>
                  <a:srgbClr val="000000"/>
                </a:solidFill>
              </a:defRPr>
            </a:lvl6pPr>
            <a:lvl7pPr lvl="6" algn="l">
              <a:lnSpc>
                <a:spcPct val="100000"/>
              </a:lnSpc>
              <a:spcBef>
                <a:spcPts val="0"/>
              </a:spcBef>
              <a:spcAft>
                <a:spcPts val="0"/>
              </a:spcAft>
              <a:buClr>
                <a:srgbClr val="000000"/>
              </a:buClr>
              <a:buSzPts val="2100"/>
              <a:buNone/>
              <a:defRPr b="1" sz="2100">
                <a:solidFill>
                  <a:srgbClr val="000000"/>
                </a:solidFill>
              </a:defRPr>
            </a:lvl7pPr>
            <a:lvl8pPr lvl="7" algn="l">
              <a:lnSpc>
                <a:spcPct val="100000"/>
              </a:lnSpc>
              <a:spcBef>
                <a:spcPts val="0"/>
              </a:spcBef>
              <a:spcAft>
                <a:spcPts val="0"/>
              </a:spcAft>
              <a:buClr>
                <a:srgbClr val="000000"/>
              </a:buClr>
              <a:buSzPts val="2100"/>
              <a:buNone/>
              <a:defRPr b="1" sz="2100">
                <a:solidFill>
                  <a:srgbClr val="000000"/>
                </a:solidFill>
              </a:defRPr>
            </a:lvl8pPr>
            <a:lvl9pPr lvl="8" algn="l">
              <a:lnSpc>
                <a:spcPct val="100000"/>
              </a:lnSpc>
              <a:spcBef>
                <a:spcPts val="0"/>
              </a:spcBef>
              <a:spcAft>
                <a:spcPts val="0"/>
              </a:spcAft>
              <a:buClr>
                <a:srgbClr val="000000"/>
              </a:buClr>
              <a:buSzPts val="2100"/>
              <a:buNone/>
              <a:defRPr b="1" sz="2100">
                <a:solidFill>
                  <a:srgbClr val="000000"/>
                </a:solidFill>
              </a:defRPr>
            </a:lvl9pPr>
          </a:lstStyle>
          <a:p/>
        </p:txBody>
      </p:sp>
      <p:sp>
        <p:nvSpPr>
          <p:cNvPr id="317" name="Google Shape;317;p18"/>
          <p:cNvSpPr txBox="1"/>
          <p:nvPr>
            <p:ph idx="1" type="body"/>
          </p:nvPr>
        </p:nvSpPr>
        <p:spPr>
          <a:xfrm>
            <a:off x="232875" y="1290250"/>
            <a:ext cx="2336400" cy="35229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000000"/>
              </a:buClr>
              <a:buSzPts val="1400"/>
              <a:buChar char="●"/>
              <a:defRPr sz="1400">
                <a:solidFill>
                  <a:srgbClr val="000000"/>
                </a:solidFill>
              </a:defRPr>
            </a:lvl1pPr>
            <a:lvl2pPr indent="-304800" lvl="1" marL="914400" algn="l">
              <a:lnSpc>
                <a:spcPct val="115000"/>
              </a:lnSpc>
              <a:spcBef>
                <a:spcPts val="0"/>
              </a:spcBef>
              <a:spcAft>
                <a:spcPts val="0"/>
              </a:spcAft>
              <a:buClr>
                <a:srgbClr val="000000"/>
              </a:buClr>
              <a:buSzPts val="1200"/>
              <a:buChar char="○"/>
              <a:defRPr sz="1200">
                <a:solidFill>
                  <a:srgbClr val="000000"/>
                </a:solidFill>
              </a:defRPr>
            </a:lvl2pPr>
            <a:lvl3pPr indent="-304800" lvl="2" marL="1371600" algn="l">
              <a:lnSpc>
                <a:spcPct val="115000"/>
              </a:lnSpc>
              <a:spcBef>
                <a:spcPts val="0"/>
              </a:spcBef>
              <a:spcAft>
                <a:spcPts val="0"/>
              </a:spcAft>
              <a:buClr>
                <a:srgbClr val="000000"/>
              </a:buClr>
              <a:buSzPts val="1200"/>
              <a:buChar char="■"/>
              <a:defRPr sz="1200">
                <a:solidFill>
                  <a:srgbClr val="000000"/>
                </a:solidFill>
              </a:defRPr>
            </a:lvl3pPr>
            <a:lvl4pPr indent="-304800" lvl="3" marL="1828800" algn="l">
              <a:lnSpc>
                <a:spcPct val="115000"/>
              </a:lnSpc>
              <a:spcBef>
                <a:spcPts val="0"/>
              </a:spcBef>
              <a:spcAft>
                <a:spcPts val="0"/>
              </a:spcAft>
              <a:buClr>
                <a:srgbClr val="000000"/>
              </a:buClr>
              <a:buSzPts val="1200"/>
              <a:buChar char="●"/>
              <a:defRPr sz="1200">
                <a:solidFill>
                  <a:srgbClr val="000000"/>
                </a:solidFill>
              </a:defRPr>
            </a:lvl4pPr>
            <a:lvl5pPr indent="-304800" lvl="4" marL="2286000" algn="l">
              <a:lnSpc>
                <a:spcPct val="115000"/>
              </a:lnSpc>
              <a:spcBef>
                <a:spcPts val="0"/>
              </a:spcBef>
              <a:spcAft>
                <a:spcPts val="0"/>
              </a:spcAft>
              <a:buClr>
                <a:srgbClr val="000000"/>
              </a:buClr>
              <a:buSzPts val="1200"/>
              <a:buChar char="○"/>
              <a:defRPr sz="1200">
                <a:solidFill>
                  <a:srgbClr val="000000"/>
                </a:solidFill>
              </a:defRPr>
            </a:lvl5pPr>
            <a:lvl6pPr indent="-304800" lvl="5" marL="2743200" algn="l">
              <a:lnSpc>
                <a:spcPct val="115000"/>
              </a:lnSpc>
              <a:spcBef>
                <a:spcPts val="0"/>
              </a:spcBef>
              <a:spcAft>
                <a:spcPts val="0"/>
              </a:spcAft>
              <a:buClr>
                <a:srgbClr val="000000"/>
              </a:buClr>
              <a:buSzPts val="1200"/>
              <a:buChar char="■"/>
              <a:defRPr sz="1200">
                <a:solidFill>
                  <a:srgbClr val="000000"/>
                </a:solidFill>
              </a:defRPr>
            </a:lvl6pPr>
            <a:lvl7pPr indent="-304800" lvl="6" marL="3200400" algn="l">
              <a:lnSpc>
                <a:spcPct val="115000"/>
              </a:lnSpc>
              <a:spcBef>
                <a:spcPts val="0"/>
              </a:spcBef>
              <a:spcAft>
                <a:spcPts val="0"/>
              </a:spcAft>
              <a:buClr>
                <a:srgbClr val="000000"/>
              </a:buClr>
              <a:buSzPts val="1200"/>
              <a:buChar char="●"/>
              <a:defRPr sz="1200">
                <a:solidFill>
                  <a:srgbClr val="000000"/>
                </a:solidFill>
              </a:defRPr>
            </a:lvl7pPr>
            <a:lvl8pPr indent="-304800" lvl="7" marL="3657600" algn="l">
              <a:lnSpc>
                <a:spcPct val="115000"/>
              </a:lnSpc>
              <a:spcBef>
                <a:spcPts val="0"/>
              </a:spcBef>
              <a:spcAft>
                <a:spcPts val="0"/>
              </a:spcAft>
              <a:buClr>
                <a:srgbClr val="000000"/>
              </a:buClr>
              <a:buSzPts val="1200"/>
              <a:buChar char="○"/>
              <a:defRPr sz="1200">
                <a:solidFill>
                  <a:srgbClr val="000000"/>
                </a:solidFill>
              </a:defRPr>
            </a:lvl8pPr>
            <a:lvl9pPr indent="-304800" lvl="8" marL="4114800" algn="l">
              <a:lnSpc>
                <a:spcPct val="115000"/>
              </a:lnSpc>
              <a:spcBef>
                <a:spcPts val="0"/>
              </a:spcBef>
              <a:spcAft>
                <a:spcPts val="0"/>
              </a:spcAft>
              <a:buClr>
                <a:srgbClr val="000000"/>
              </a:buClr>
              <a:buSzPts val="1200"/>
              <a:buChar char="■"/>
              <a:defRPr sz="1200">
                <a:solidFill>
                  <a:srgbClr val="000000"/>
                </a:solidFill>
              </a:defRPr>
            </a:lvl9pPr>
          </a:lstStyle>
          <a:p/>
        </p:txBody>
      </p:sp>
      <p:sp>
        <p:nvSpPr>
          <p:cNvPr id="318" name="Google Shape;318;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4" name="Shape 324"/>
        <p:cNvGrpSpPr/>
        <p:nvPr/>
      </p:nvGrpSpPr>
      <p:grpSpPr>
        <a:xfrm>
          <a:off x="0" y="0"/>
          <a:ext cx="0" cy="0"/>
          <a:chOff x="0" y="0"/>
          <a:chExt cx="0" cy="0"/>
        </a:xfrm>
      </p:grpSpPr>
      <p:sp>
        <p:nvSpPr>
          <p:cNvPr id="325" name="Google Shape;325;p2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26" name="Google Shape;326;p2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7" name="Google Shape;32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8" name="Shape 328"/>
        <p:cNvGrpSpPr/>
        <p:nvPr/>
      </p:nvGrpSpPr>
      <p:grpSpPr>
        <a:xfrm>
          <a:off x="0" y="0"/>
          <a:ext cx="0" cy="0"/>
          <a:chOff x="0" y="0"/>
          <a:chExt cx="0" cy="0"/>
        </a:xfrm>
      </p:grpSpPr>
      <p:sp>
        <p:nvSpPr>
          <p:cNvPr id="329" name="Google Shape;329;p2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0" name="Google Shape;33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1" name="Shape 331"/>
        <p:cNvGrpSpPr/>
        <p:nvPr/>
      </p:nvGrpSpPr>
      <p:grpSpPr>
        <a:xfrm>
          <a:off x="0" y="0"/>
          <a:ext cx="0" cy="0"/>
          <a:chOff x="0" y="0"/>
          <a:chExt cx="0" cy="0"/>
        </a:xfrm>
      </p:grpSpPr>
      <p:sp>
        <p:nvSpPr>
          <p:cNvPr id="332" name="Google Shape;332;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3" name="Google Shape;33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34" name="Google Shape;33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5" name="Shape 335"/>
        <p:cNvGrpSpPr/>
        <p:nvPr/>
      </p:nvGrpSpPr>
      <p:grpSpPr>
        <a:xfrm>
          <a:off x="0" y="0"/>
          <a:ext cx="0" cy="0"/>
          <a:chOff x="0" y="0"/>
          <a:chExt cx="0" cy="0"/>
        </a:xfrm>
      </p:grpSpPr>
      <p:sp>
        <p:nvSpPr>
          <p:cNvPr id="336" name="Google Shape;336;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7" name="Google Shape;337;p2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8" name="Google Shape;338;p2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9" name="Google Shape;33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0" name="Shape 340"/>
        <p:cNvGrpSpPr/>
        <p:nvPr/>
      </p:nvGrpSpPr>
      <p:grpSpPr>
        <a:xfrm>
          <a:off x="0" y="0"/>
          <a:ext cx="0" cy="0"/>
          <a:chOff x="0" y="0"/>
          <a:chExt cx="0" cy="0"/>
        </a:xfrm>
      </p:grpSpPr>
      <p:sp>
        <p:nvSpPr>
          <p:cNvPr id="341" name="Google Shape;341;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2" name="Google Shape;34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3" name="Shape 343"/>
        <p:cNvGrpSpPr/>
        <p:nvPr/>
      </p:nvGrpSpPr>
      <p:grpSpPr>
        <a:xfrm>
          <a:off x="0" y="0"/>
          <a:ext cx="0" cy="0"/>
          <a:chOff x="0" y="0"/>
          <a:chExt cx="0" cy="0"/>
        </a:xfrm>
      </p:grpSpPr>
      <p:sp>
        <p:nvSpPr>
          <p:cNvPr id="344" name="Google Shape;344;p2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5" name="Google Shape;345;p2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6" name="Google Shape;34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7" name="Shape 347"/>
        <p:cNvGrpSpPr/>
        <p:nvPr/>
      </p:nvGrpSpPr>
      <p:grpSpPr>
        <a:xfrm>
          <a:off x="0" y="0"/>
          <a:ext cx="0" cy="0"/>
          <a:chOff x="0" y="0"/>
          <a:chExt cx="0" cy="0"/>
        </a:xfrm>
      </p:grpSpPr>
      <p:sp>
        <p:nvSpPr>
          <p:cNvPr id="348" name="Google Shape;348;p2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9" name="Google Shape;34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0" name="Shape 350"/>
        <p:cNvGrpSpPr/>
        <p:nvPr/>
      </p:nvGrpSpPr>
      <p:grpSpPr>
        <a:xfrm>
          <a:off x="0" y="0"/>
          <a:ext cx="0" cy="0"/>
          <a:chOff x="0" y="0"/>
          <a:chExt cx="0" cy="0"/>
        </a:xfrm>
      </p:grpSpPr>
      <p:sp>
        <p:nvSpPr>
          <p:cNvPr id="351" name="Google Shape;351;p27"/>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53" name="Google Shape;353;p2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54" name="Google Shape;354;p2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355" name="Google Shape;35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6" name="Shape 356"/>
        <p:cNvGrpSpPr/>
        <p:nvPr/>
      </p:nvGrpSpPr>
      <p:grpSpPr>
        <a:xfrm>
          <a:off x="0" y="0"/>
          <a:ext cx="0" cy="0"/>
          <a:chOff x="0" y="0"/>
          <a:chExt cx="0" cy="0"/>
        </a:xfrm>
      </p:grpSpPr>
      <p:sp>
        <p:nvSpPr>
          <p:cNvPr id="357" name="Google Shape;357;p2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358" name="Google Shape;35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59" name="Shape 359"/>
        <p:cNvGrpSpPr/>
        <p:nvPr/>
      </p:nvGrpSpPr>
      <p:grpSpPr>
        <a:xfrm>
          <a:off x="0" y="0"/>
          <a:ext cx="0" cy="0"/>
          <a:chOff x="0" y="0"/>
          <a:chExt cx="0" cy="0"/>
        </a:xfrm>
      </p:grpSpPr>
      <p:sp>
        <p:nvSpPr>
          <p:cNvPr id="360" name="Google Shape;360;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61" name="Google Shape;361;p29"/>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62" name="Google Shape;36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theme" Target="../theme/theme2.xml"/><Relationship Id="rId12" Type="http://schemas.openxmlformats.org/officeDocument/2006/relationships/slideLayout" Target="../slideLayouts/slideLayout28.xml"/><Relationship Id="rId1" Type="http://schemas.openxmlformats.org/officeDocument/2006/relationships/image" Target="../media/image1.jp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319" name="Shape 319"/>
        <p:cNvGrpSpPr/>
        <p:nvPr/>
      </p:nvGrpSpPr>
      <p:grpSpPr>
        <a:xfrm>
          <a:off x="0" y="0"/>
          <a:ext cx="0" cy="0"/>
          <a:chOff x="0" y="0"/>
          <a:chExt cx="0" cy="0"/>
        </a:xfrm>
      </p:grpSpPr>
      <p:sp>
        <p:nvSpPr>
          <p:cNvPr id="320" name="Google Shape;320;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21" name="Google Shape;321;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322" name="Google Shape;32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19"/>
          <p:cNvPicPr preferRelativeResize="0"/>
          <p:nvPr/>
        </p:nvPicPr>
        <p:blipFill rotWithShape="1">
          <a:blip r:embed="rId1">
            <a:alphaModFix/>
          </a:blip>
          <a:srcRect b="0" l="22259" r="22259" t="0"/>
          <a:stretch/>
        </p:blipFill>
        <p:spPr>
          <a:xfrm>
            <a:off x="0" y="0"/>
            <a:ext cx="4280448"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hyperlink" Target="https://en.m.wikipedia.org/wiki/File:Sales_Dashboard_Full_screen_v2.png" TargetMode="Externa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hyperlink" Target="https://www.rawpixel.com/search/technology" TargetMode="Externa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hyperlink" Target="https://www.kaggle.com/datasets/kartik2112/fraud-detecti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31"/>
          <p:cNvPicPr preferRelativeResize="0"/>
          <p:nvPr/>
        </p:nvPicPr>
        <p:blipFill rotWithShape="1">
          <a:blip r:embed="rId3">
            <a:alphaModFix amt="43000"/>
          </a:blip>
          <a:srcRect b="7813" l="0" r="0" t="7813"/>
          <a:stretch/>
        </p:blipFill>
        <p:spPr>
          <a:xfrm>
            <a:off x="0" y="0"/>
            <a:ext cx="9144000" cy="5143496"/>
          </a:xfrm>
          <a:prstGeom prst="rect">
            <a:avLst/>
          </a:prstGeom>
          <a:noFill/>
          <a:ln>
            <a:noFill/>
          </a:ln>
        </p:spPr>
      </p:pic>
      <p:sp>
        <p:nvSpPr>
          <p:cNvPr id="370" name="Google Shape;370;p31"/>
          <p:cNvSpPr/>
          <p:nvPr/>
        </p:nvSpPr>
        <p:spPr>
          <a:xfrm>
            <a:off x="1381125" y="1638325"/>
            <a:ext cx="6381900" cy="18669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txBox="1"/>
          <p:nvPr>
            <p:ph type="ctrTitle"/>
          </p:nvPr>
        </p:nvSpPr>
        <p:spPr>
          <a:xfrm>
            <a:off x="1866825" y="1981200"/>
            <a:ext cx="5362500" cy="1181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Credit Card Fraud Trends and Predictions</a:t>
            </a:r>
            <a:endParaRPr/>
          </a:p>
        </p:txBody>
      </p:sp>
      <p:sp>
        <p:nvSpPr>
          <p:cNvPr id="372" name="Google Shape;372;p31"/>
          <p:cNvSpPr txBox="1"/>
          <p:nvPr>
            <p:ph idx="1" type="subTitle"/>
          </p:nvPr>
        </p:nvSpPr>
        <p:spPr>
          <a:xfrm>
            <a:off x="1872025" y="3581425"/>
            <a:ext cx="53625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1 Authors: </a:t>
            </a:r>
            <a:endParaRPr/>
          </a:p>
          <a:p>
            <a:pPr indent="0" lvl="0" marL="0" rtl="0" algn="ctr">
              <a:spcBef>
                <a:spcPts val="0"/>
              </a:spcBef>
              <a:spcAft>
                <a:spcPts val="0"/>
              </a:spcAft>
              <a:buNone/>
            </a:pPr>
            <a:r>
              <a:rPr lang="en"/>
              <a:t>Ashleigh</a:t>
            </a:r>
            <a:r>
              <a:rPr lang="en"/>
              <a:t> Bridges, Sean Flinn, Sha’Irene Reid, Rebecca Allison , Mike Bowman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40"/>
          <p:cNvPicPr preferRelativeResize="0"/>
          <p:nvPr/>
        </p:nvPicPr>
        <p:blipFill rotWithShape="1">
          <a:blip r:embed="rId3">
            <a:alphaModFix/>
          </a:blip>
          <a:srcRect b="0" l="22259" r="22259" t="0"/>
          <a:stretch/>
        </p:blipFill>
        <p:spPr>
          <a:xfrm>
            <a:off x="0" y="0"/>
            <a:ext cx="4280448" cy="5143500"/>
          </a:xfrm>
          <a:prstGeom prst="rect">
            <a:avLst/>
          </a:prstGeom>
          <a:noFill/>
          <a:ln>
            <a:noFill/>
          </a:ln>
        </p:spPr>
      </p:pic>
      <p:sp>
        <p:nvSpPr>
          <p:cNvPr id="439" name="Google Shape;439;p40"/>
          <p:cNvSpPr txBox="1"/>
          <p:nvPr>
            <p:ph type="title"/>
          </p:nvPr>
        </p:nvSpPr>
        <p:spPr>
          <a:xfrm>
            <a:off x="4771875" y="545025"/>
            <a:ext cx="3880800" cy="1438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Analysis Phase</a:t>
            </a:r>
            <a:endParaRPr/>
          </a:p>
        </p:txBody>
      </p:sp>
      <p:sp>
        <p:nvSpPr>
          <p:cNvPr id="440" name="Google Shape;440;p40"/>
          <p:cNvSpPr txBox="1"/>
          <p:nvPr>
            <p:ph idx="1" type="body"/>
          </p:nvPr>
        </p:nvSpPr>
        <p:spPr>
          <a:xfrm>
            <a:off x="4771875" y="2324775"/>
            <a:ext cx="3880800" cy="2492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The purpose of the analysis was to predict if a transaction is one of two values: Fraudulent or Non-Fraudulent </a:t>
            </a:r>
            <a:endParaRPr/>
          </a:p>
          <a:p>
            <a:pPr indent="-317500" lvl="0" marL="457200" rtl="0" algn="l">
              <a:spcBef>
                <a:spcPts val="1000"/>
              </a:spcBef>
              <a:spcAft>
                <a:spcPts val="0"/>
              </a:spcAft>
              <a:buSzPts val="1400"/>
              <a:buChar char="●"/>
            </a:pPr>
            <a:r>
              <a:rPr lang="en"/>
              <a:t>Logistic Regression model was initial focus due to this binary outcome</a:t>
            </a:r>
            <a:endParaRPr/>
          </a:p>
          <a:p>
            <a:pPr indent="-317500" lvl="0" marL="457200" rtl="0" algn="l">
              <a:spcBef>
                <a:spcPts val="1000"/>
              </a:spcBef>
              <a:spcAft>
                <a:spcPts val="1000"/>
              </a:spcAft>
              <a:buSzPts val="1400"/>
              <a:buChar char="●"/>
            </a:pPr>
            <a:r>
              <a:rPr lang="en"/>
              <a:t>Models tested included SMOTE, Random Undersampling, Random Oversampling, and Random Forest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1"/>
          <p:cNvSpPr txBox="1"/>
          <p:nvPr>
            <p:ph type="ctrTitle"/>
          </p:nvPr>
        </p:nvSpPr>
        <p:spPr>
          <a:xfrm>
            <a:off x="4572000" y="92625"/>
            <a:ext cx="4260300" cy="85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680">
                <a:latin typeface="Maven Pro SemiBold"/>
                <a:ea typeface="Maven Pro SemiBold"/>
                <a:cs typeface="Maven Pro SemiBold"/>
                <a:sym typeface="Maven Pro SemiBold"/>
              </a:rPr>
              <a:t>Machine Learning</a:t>
            </a:r>
            <a:endParaRPr sz="3680">
              <a:latin typeface="Maven Pro SemiBold"/>
              <a:ea typeface="Maven Pro SemiBold"/>
              <a:cs typeface="Maven Pro SemiBold"/>
              <a:sym typeface="Maven Pro SemiBold"/>
            </a:endParaRPr>
          </a:p>
        </p:txBody>
      </p:sp>
      <p:sp>
        <p:nvSpPr>
          <p:cNvPr id="446" name="Google Shape;446;p41"/>
          <p:cNvSpPr txBox="1"/>
          <p:nvPr>
            <p:ph idx="1" type="subTitle"/>
          </p:nvPr>
        </p:nvSpPr>
        <p:spPr>
          <a:xfrm>
            <a:off x="4163550" y="944625"/>
            <a:ext cx="4839300" cy="5472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None/>
            </a:pPr>
            <a:r>
              <a:rPr lang="en" sz="2200">
                <a:solidFill>
                  <a:schemeClr val="dk1"/>
                </a:solidFill>
                <a:latin typeface="Maven Pro"/>
                <a:ea typeface="Maven Pro"/>
                <a:cs typeface="Maven Pro"/>
                <a:sym typeface="Maven Pro"/>
              </a:rPr>
              <a:t>Preprocessing</a:t>
            </a:r>
            <a:endParaRPr sz="2200">
              <a:solidFill>
                <a:schemeClr val="dk1"/>
              </a:solidFill>
              <a:latin typeface="Maven Pro"/>
              <a:ea typeface="Maven Pro"/>
              <a:cs typeface="Maven Pro"/>
              <a:sym typeface="Maven Pro"/>
            </a:endParaRPr>
          </a:p>
        </p:txBody>
      </p:sp>
      <p:sp>
        <p:nvSpPr>
          <p:cNvPr id="447" name="Google Shape;447;p41"/>
          <p:cNvSpPr txBox="1"/>
          <p:nvPr/>
        </p:nvSpPr>
        <p:spPr>
          <a:xfrm>
            <a:off x="4807100" y="1291975"/>
            <a:ext cx="4025100" cy="2862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23 Columns of Data</a:t>
            </a:r>
            <a:endParaRPr sz="1600">
              <a:solidFill>
                <a:schemeClr val="dk1"/>
              </a:solidFill>
              <a:latin typeface="Maven Pro"/>
              <a:ea typeface="Maven Pro"/>
              <a:cs typeface="Maven Pro"/>
              <a:sym typeface="Maven Pro"/>
            </a:endParaRPr>
          </a:p>
          <a:p>
            <a:pPr indent="-330200" lvl="0" marL="457200" rtl="0" algn="l">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Target</a:t>
            </a:r>
            <a:endParaRPr sz="1600">
              <a:solidFill>
                <a:schemeClr val="dk1"/>
              </a:solidFill>
              <a:latin typeface="Maven Pro"/>
              <a:ea typeface="Maven Pro"/>
              <a:cs typeface="Maven Pro"/>
              <a:sym typeface="Maven Pro"/>
            </a:endParaRPr>
          </a:p>
          <a:p>
            <a:pPr indent="-330200" lvl="0" marL="457200" rtl="0" algn="l">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Categorical Values</a:t>
            </a:r>
            <a:endParaRPr sz="1600">
              <a:solidFill>
                <a:schemeClr val="dk1"/>
              </a:solidFill>
              <a:latin typeface="Maven Pro"/>
              <a:ea typeface="Maven Pro"/>
              <a:cs typeface="Maven Pro"/>
              <a:sym typeface="Maven Pro"/>
            </a:endParaRPr>
          </a:p>
          <a:p>
            <a:pPr indent="-330200" lvl="0" marL="457200" rtl="0" algn="l">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Combined Column and DOB</a:t>
            </a:r>
            <a:endParaRPr sz="1600">
              <a:solidFill>
                <a:schemeClr val="dk1"/>
              </a:solidFill>
              <a:latin typeface="Maven Pro"/>
              <a:ea typeface="Maven Pro"/>
              <a:cs typeface="Maven Pro"/>
              <a:sym typeface="Maven Pro"/>
            </a:endParaRPr>
          </a:p>
          <a:p>
            <a:pPr indent="-330200" lvl="1" marL="914400" rtl="0" algn="l">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Trans_Date_Trans_Time</a:t>
            </a:r>
            <a:endParaRPr sz="1600">
              <a:solidFill>
                <a:schemeClr val="dk1"/>
              </a:solidFill>
              <a:latin typeface="Maven Pro"/>
              <a:ea typeface="Maven Pro"/>
              <a:cs typeface="Maven Pro"/>
              <a:sym typeface="Maven Pro"/>
            </a:endParaRPr>
          </a:p>
          <a:p>
            <a:pPr indent="-330200" lvl="1" marL="914400" rtl="0" algn="l">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DOB</a:t>
            </a:r>
            <a:endParaRPr sz="1600">
              <a:solidFill>
                <a:schemeClr val="dk1"/>
              </a:solidFill>
              <a:latin typeface="Maven Pro"/>
              <a:ea typeface="Maven Pro"/>
              <a:cs typeface="Maven Pro"/>
              <a:sym typeface="Maven Pro"/>
            </a:endParaRPr>
          </a:p>
          <a:p>
            <a:pPr indent="-330200" lvl="0" marL="457200" rtl="0" algn="l">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State</a:t>
            </a:r>
            <a:endParaRPr sz="1600">
              <a:solidFill>
                <a:schemeClr val="dk1"/>
              </a:solidFill>
              <a:latin typeface="Maven Pro"/>
              <a:ea typeface="Maven Pro"/>
              <a:cs typeface="Maven Pro"/>
              <a:sym typeface="Maven Pro"/>
            </a:endParaRPr>
          </a:p>
          <a:p>
            <a:pPr indent="-330200" lvl="1" marL="914400" rtl="0" algn="l">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Bucket to Regions</a:t>
            </a:r>
            <a:endParaRPr sz="1600">
              <a:solidFill>
                <a:schemeClr val="dk1"/>
              </a:solidFill>
              <a:latin typeface="Maven Pro"/>
              <a:ea typeface="Maven Pro"/>
              <a:cs typeface="Maven Pro"/>
              <a:sym typeface="Maven Pro"/>
            </a:endParaRPr>
          </a:p>
          <a:p>
            <a:pPr indent="-330200" lvl="0" marL="457200" rtl="0" algn="l">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Encode remaining categorical data</a:t>
            </a:r>
            <a:endParaRPr sz="1600">
              <a:solidFill>
                <a:schemeClr val="dk1"/>
              </a:solidFill>
              <a:latin typeface="Maven Pro"/>
              <a:ea typeface="Maven Pro"/>
              <a:cs typeface="Maven Pro"/>
              <a:sym typeface="Maven Pro"/>
            </a:endParaRPr>
          </a:p>
          <a:p>
            <a:pPr indent="-330200" lvl="0" marL="457200" rtl="0" algn="l">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SCALE</a:t>
            </a:r>
            <a:endParaRPr sz="16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a:solidFill>
                <a:schemeClr val="dk1"/>
              </a:solidFill>
            </a:endParaRPr>
          </a:p>
        </p:txBody>
      </p:sp>
      <p:pic>
        <p:nvPicPr>
          <p:cNvPr id="448" name="Google Shape;448;p41"/>
          <p:cNvPicPr preferRelativeResize="0"/>
          <p:nvPr/>
        </p:nvPicPr>
        <p:blipFill>
          <a:blip r:embed="rId3">
            <a:alphaModFix/>
          </a:blip>
          <a:stretch>
            <a:fillRect/>
          </a:stretch>
        </p:blipFill>
        <p:spPr>
          <a:xfrm>
            <a:off x="64825" y="238900"/>
            <a:ext cx="4157225" cy="4426825"/>
          </a:xfrm>
          <a:prstGeom prst="rect">
            <a:avLst/>
          </a:prstGeom>
          <a:noFill/>
          <a:ln>
            <a:noFill/>
          </a:ln>
        </p:spPr>
      </p:pic>
      <p:sp>
        <p:nvSpPr>
          <p:cNvPr id="449" name="Google Shape;449;p41"/>
          <p:cNvSpPr txBox="1"/>
          <p:nvPr>
            <p:ph idx="1" type="subTitle"/>
          </p:nvPr>
        </p:nvSpPr>
        <p:spPr>
          <a:xfrm>
            <a:off x="4163550" y="4118525"/>
            <a:ext cx="4839300" cy="5472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None/>
            </a:pPr>
            <a:r>
              <a:rPr lang="en" sz="2200">
                <a:solidFill>
                  <a:schemeClr val="dk1"/>
                </a:solidFill>
                <a:latin typeface="Maven Pro"/>
                <a:ea typeface="Maven Pro"/>
                <a:cs typeface="Maven Pro"/>
                <a:sym typeface="Maven Pro"/>
              </a:rPr>
              <a:t>Train Test Split</a:t>
            </a:r>
            <a:endParaRPr sz="2200">
              <a:solidFill>
                <a:schemeClr val="dk1"/>
              </a:solidFill>
              <a:latin typeface="Maven Pro"/>
              <a:ea typeface="Maven Pro"/>
              <a:cs typeface="Maven Pro"/>
              <a:sym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2"/>
          <p:cNvSpPr txBox="1"/>
          <p:nvPr>
            <p:ph idx="1" type="body"/>
          </p:nvPr>
        </p:nvSpPr>
        <p:spPr>
          <a:xfrm>
            <a:off x="4460950" y="1152475"/>
            <a:ext cx="4683000" cy="1866900"/>
          </a:xfrm>
          <a:prstGeom prst="rect">
            <a:avLst/>
          </a:prstGeom>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en" sz="3063">
                <a:solidFill>
                  <a:schemeClr val="dk1"/>
                </a:solidFill>
                <a:latin typeface="Maven Pro"/>
                <a:ea typeface="Maven Pro"/>
                <a:cs typeface="Maven Pro"/>
                <a:sym typeface="Maven Pro"/>
              </a:rPr>
              <a:t>Methods and Results</a:t>
            </a:r>
            <a:endParaRPr sz="3063">
              <a:solidFill>
                <a:schemeClr val="dk1"/>
              </a:solidFill>
              <a:latin typeface="Maven Pro"/>
              <a:ea typeface="Maven Pro"/>
              <a:cs typeface="Maven Pro"/>
              <a:sym typeface="Maven Pro"/>
            </a:endParaRPr>
          </a:p>
          <a:p>
            <a:pPr indent="0" lvl="0" marL="0" rtl="0" algn="l">
              <a:spcBef>
                <a:spcPts val="1200"/>
              </a:spcBef>
              <a:spcAft>
                <a:spcPts val="0"/>
              </a:spcAft>
              <a:buNone/>
            </a:pPr>
            <a:r>
              <a:rPr lang="en">
                <a:solidFill>
                  <a:schemeClr val="dk1"/>
                </a:solidFill>
                <a:latin typeface="Maven Pro"/>
                <a:ea typeface="Maven Pro"/>
                <a:cs typeface="Maven Pro"/>
                <a:sym typeface="Maven Pro"/>
              </a:rPr>
              <a:t>Logistic Regression </a:t>
            </a:r>
            <a:endParaRPr>
              <a:solidFill>
                <a:schemeClr val="dk1"/>
              </a:solidFill>
              <a:latin typeface="Maven Pro"/>
              <a:ea typeface="Maven Pro"/>
              <a:cs typeface="Maven Pro"/>
              <a:sym typeface="Maven Pro"/>
            </a:endParaRPr>
          </a:p>
          <a:p>
            <a:pPr indent="0" lvl="0" marL="0" rtl="0" algn="l">
              <a:spcBef>
                <a:spcPts val="1200"/>
              </a:spcBef>
              <a:spcAft>
                <a:spcPts val="0"/>
              </a:spcAft>
              <a:buNone/>
            </a:pPr>
            <a:r>
              <a:rPr lang="en">
                <a:solidFill>
                  <a:schemeClr val="dk1"/>
                </a:solidFill>
                <a:latin typeface="Maven Pro"/>
                <a:ea typeface="Maven Pro"/>
                <a:cs typeface="Maven Pro"/>
                <a:sym typeface="Maven Pro"/>
              </a:rPr>
              <a:t>SMOTE vs Random Forest</a:t>
            </a:r>
            <a:endParaRPr>
              <a:solidFill>
                <a:schemeClr val="dk1"/>
              </a:solidFill>
              <a:latin typeface="Maven Pro"/>
              <a:ea typeface="Maven Pro"/>
              <a:cs typeface="Maven Pro"/>
              <a:sym typeface="Maven Pro"/>
            </a:endParaRPr>
          </a:p>
          <a:p>
            <a:pPr indent="0" lvl="0" marL="0" rtl="0" algn="l">
              <a:spcBef>
                <a:spcPts val="1200"/>
              </a:spcBef>
              <a:spcAft>
                <a:spcPts val="0"/>
              </a:spcAft>
              <a:buNone/>
            </a:pPr>
            <a:r>
              <a:rPr lang="en">
                <a:solidFill>
                  <a:schemeClr val="dk1"/>
                </a:solidFill>
                <a:latin typeface="Maven Pro"/>
                <a:ea typeface="Maven Pro"/>
                <a:cs typeface="Maven Pro"/>
                <a:sym typeface="Maven Pro"/>
              </a:rPr>
              <a:t>Accuracy, Precision, and Sensitivity</a:t>
            </a:r>
            <a:endParaRPr>
              <a:solidFill>
                <a:schemeClr val="dk1"/>
              </a:solidFill>
              <a:latin typeface="Maven Pro"/>
              <a:ea typeface="Maven Pro"/>
              <a:cs typeface="Maven Pro"/>
              <a:sym typeface="Maven Pro"/>
            </a:endParaRPr>
          </a:p>
          <a:p>
            <a:pPr indent="0" lvl="0" marL="0" rtl="0" algn="l">
              <a:spcBef>
                <a:spcPts val="1200"/>
              </a:spcBef>
              <a:spcAft>
                <a:spcPts val="1200"/>
              </a:spcAft>
              <a:buNone/>
            </a:pPr>
            <a:r>
              <a:t/>
            </a:r>
            <a:endParaRPr/>
          </a:p>
        </p:txBody>
      </p:sp>
      <p:pic>
        <p:nvPicPr>
          <p:cNvPr id="455" name="Google Shape;455;p42"/>
          <p:cNvPicPr preferRelativeResize="0"/>
          <p:nvPr/>
        </p:nvPicPr>
        <p:blipFill>
          <a:blip r:embed="rId3">
            <a:alphaModFix/>
          </a:blip>
          <a:stretch>
            <a:fillRect/>
          </a:stretch>
        </p:blipFill>
        <p:spPr>
          <a:xfrm>
            <a:off x="152400" y="2804575"/>
            <a:ext cx="3867150" cy="1866900"/>
          </a:xfrm>
          <a:prstGeom prst="rect">
            <a:avLst/>
          </a:prstGeom>
          <a:noFill/>
          <a:ln>
            <a:noFill/>
          </a:ln>
        </p:spPr>
      </p:pic>
      <p:pic>
        <p:nvPicPr>
          <p:cNvPr id="456" name="Google Shape;456;p42"/>
          <p:cNvPicPr preferRelativeResize="0"/>
          <p:nvPr/>
        </p:nvPicPr>
        <p:blipFill>
          <a:blip r:embed="rId4">
            <a:alphaModFix/>
          </a:blip>
          <a:stretch>
            <a:fillRect/>
          </a:stretch>
        </p:blipFill>
        <p:spPr>
          <a:xfrm>
            <a:off x="4986125" y="2804575"/>
            <a:ext cx="3724275" cy="1809750"/>
          </a:xfrm>
          <a:prstGeom prst="rect">
            <a:avLst/>
          </a:prstGeom>
          <a:noFill/>
          <a:ln>
            <a:noFill/>
          </a:ln>
        </p:spPr>
      </p:pic>
      <p:sp>
        <p:nvSpPr>
          <p:cNvPr id="457" name="Google Shape;457;p42"/>
          <p:cNvSpPr txBox="1"/>
          <p:nvPr>
            <p:ph idx="4294967295" type="ctrTitle"/>
          </p:nvPr>
        </p:nvSpPr>
        <p:spPr>
          <a:xfrm>
            <a:off x="4572000" y="92625"/>
            <a:ext cx="4260300" cy="8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80">
                <a:latin typeface="Maven Pro SemiBold"/>
                <a:ea typeface="Maven Pro SemiBold"/>
                <a:cs typeface="Maven Pro SemiBold"/>
                <a:sym typeface="Maven Pro SemiBold"/>
              </a:rPr>
              <a:t>Machine Learning</a:t>
            </a:r>
            <a:endParaRPr sz="3680">
              <a:latin typeface="Maven Pro SemiBold"/>
              <a:ea typeface="Maven Pro SemiBold"/>
              <a:cs typeface="Maven Pro SemiBold"/>
              <a:sym typeface="Maven Pr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3"/>
          <p:cNvSpPr txBox="1"/>
          <p:nvPr>
            <p:ph type="title"/>
          </p:nvPr>
        </p:nvSpPr>
        <p:spPr>
          <a:xfrm>
            <a:off x="4470600" y="128125"/>
            <a:ext cx="4361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aven Pro SemiBold"/>
                <a:ea typeface="Maven Pro SemiBold"/>
                <a:cs typeface="Maven Pro SemiBold"/>
                <a:sym typeface="Maven Pro SemiBold"/>
              </a:rPr>
              <a:t>Can it be Better?</a:t>
            </a:r>
            <a:endParaRPr>
              <a:latin typeface="Maven Pro SemiBold"/>
              <a:ea typeface="Maven Pro SemiBold"/>
              <a:cs typeface="Maven Pro SemiBold"/>
              <a:sym typeface="Maven Pro SemiBold"/>
            </a:endParaRPr>
          </a:p>
        </p:txBody>
      </p:sp>
      <p:sp>
        <p:nvSpPr>
          <p:cNvPr id="463" name="Google Shape;463;p43"/>
          <p:cNvSpPr txBox="1"/>
          <p:nvPr>
            <p:ph idx="1" type="body"/>
          </p:nvPr>
        </p:nvSpPr>
        <p:spPr>
          <a:xfrm>
            <a:off x="4339075" y="1152475"/>
            <a:ext cx="44931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570">
                <a:solidFill>
                  <a:schemeClr val="dk1"/>
                </a:solidFill>
                <a:latin typeface="Maven Pro"/>
                <a:ea typeface="Maven Pro"/>
                <a:cs typeface="Maven Pro"/>
                <a:sym typeface="Maven Pro"/>
              </a:rPr>
              <a:t>Methods - SMOTE, Random UnderSampling, Random OverSampling, Random Forest</a:t>
            </a:r>
            <a:endParaRPr sz="1570">
              <a:solidFill>
                <a:schemeClr val="dk1"/>
              </a:solidFill>
              <a:latin typeface="Maven Pro"/>
              <a:ea typeface="Maven Pro"/>
              <a:cs typeface="Maven Pro"/>
              <a:sym typeface="Maven Pro"/>
            </a:endParaRPr>
          </a:p>
          <a:p>
            <a:pPr indent="0" lvl="0" marL="0" rtl="0" algn="l">
              <a:spcBef>
                <a:spcPts val="1200"/>
              </a:spcBef>
              <a:spcAft>
                <a:spcPts val="0"/>
              </a:spcAft>
              <a:buNone/>
            </a:pPr>
            <a:r>
              <a:rPr lang="en" sz="1570">
                <a:solidFill>
                  <a:schemeClr val="dk1"/>
                </a:solidFill>
                <a:latin typeface="Maven Pro"/>
                <a:ea typeface="Maven Pro"/>
                <a:cs typeface="Maven Pro"/>
                <a:sym typeface="Maven Pro"/>
              </a:rPr>
              <a:t>Consider Spending History</a:t>
            </a:r>
            <a:endParaRPr sz="1570">
              <a:solidFill>
                <a:schemeClr val="dk1"/>
              </a:solidFill>
              <a:latin typeface="Maven Pro"/>
              <a:ea typeface="Maven Pro"/>
              <a:cs typeface="Maven Pro"/>
              <a:sym typeface="Maven Pro"/>
            </a:endParaRPr>
          </a:p>
          <a:p>
            <a:pPr indent="-328356" lvl="0" marL="457200" rtl="0" algn="l">
              <a:spcBef>
                <a:spcPts val="1200"/>
              </a:spcBef>
              <a:spcAft>
                <a:spcPts val="0"/>
              </a:spcAft>
              <a:buClr>
                <a:schemeClr val="dk1"/>
              </a:buClr>
              <a:buSzPts val="1571"/>
              <a:buFont typeface="Maven Pro"/>
              <a:buChar char="●"/>
            </a:pPr>
            <a:r>
              <a:rPr lang="en" sz="1570">
                <a:solidFill>
                  <a:schemeClr val="dk1"/>
                </a:solidFill>
                <a:latin typeface="Maven Pro"/>
                <a:ea typeface="Maven Pro"/>
                <a:cs typeface="Maven Pro"/>
                <a:sym typeface="Maven Pro"/>
              </a:rPr>
              <a:t>Add weight to change in spend patterns</a:t>
            </a:r>
            <a:endParaRPr sz="1570">
              <a:solidFill>
                <a:schemeClr val="dk1"/>
              </a:solidFill>
              <a:latin typeface="Maven Pro"/>
              <a:ea typeface="Maven Pro"/>
              <a:cs typeface="Maven Pro"/>
              <a:sym typeface="Maven Pro"/>
            </a:endParaRPr>
          </a:p>
          <a:p>
            <a:pPr indent="0" lvl="0" marL="0" rtl="0" algn="l">
              <a:spcBef>
                <a:spcPts val="1200"/>
              </a:spcBef>
              <a:spcAft>
                <a:spcPts val="0"/>
              </a:spcAft>
              <a:buNone/>
            </a:pPr>
            <a:r>
              <a:rPr lang="en" sz="1570">
                <a:solidFill>
                  <a:schemeClr val="dk1"/>
                </a:solidFill>
                <a:latin typeface="Maven Pro"/>
                <a:ea typeface="Maven Pro"/>
                <a:cs typeface="Maven Pro"/>
                <a:sym typeface="Maven Pro"/>
              </a:rPr>
              <a:t>Reduce Features - Amount, Spend History, Age, Time, Day, Month, and Region</a:t>
            </a:r>
            <a:endParaRPr sz="1570">
              <a:solidFill>
                <a:schemeClr val="dk1"/>
              </a:solidFill>
              <a:latin typeface="Maven Pro"/>
              <a:ea typeface="Maven Pro"/>
              <a:cs typeface="Maven Pro"/>
              <a:sym typeface="Maven Pro"/>
            </a:endParaRPr>
          </a:p>
          <a:p>
            <a:pPr indent="0" lvl="0" marL="0" rtl="0" algn="l">
              <a:spcBef>
                <a:spcPts val="1200"/>
              </a:spcBef>
              <a:spcAft>
                <a:spcPts val="0"/>
              </a:spcAft>
              <a:buNone/>
            </a:pPr>
            <a:r>
              <a:rPr lang="en" sz="1570">
                <a:solidFill>
                  <a:schemeClr val="dk1"/>
                </a:solidFill>
                <a:latin typeface="Maven Pro"/>
                <a:ea typeface="Maven Pro"/>
                <a:cs typeface="Maven Pro"/>
                <a:sym typeface="Maven Pro"/>
              </a:rPr>
              <a:t>Results </a:t>
            </a:r>
            <a:endParaRPr sz="1570">
              <a:solidFill>
                <a:schemeClr val="dk1"/>
              </a:solidFill>
              <a:latin typeface="Maven Pro"/>
              <a:ea typeface="Maven Pro"/>
              <a:cs typeface="Maven Pro"/>
              <a:sym typeface="Maven Pro"/>
            </a:endParaRPr>
          </a:p>
          <a:p>
            <a:pPr indent="-328356" lvl="0" marL="457200" rtl="0" algn="l">
              <a:spcBef>
                <a:spcPts val="1200"/>
              </a:spcBef>
              <a:spcAft>
                <a:spcPts val="0"/>
              </a:spcAft>
              <a:buClr>
                <a:schemeClr val="dk1"/>
              </a:buClr>
              <a:buSzPts val="1571"/>
              <a:buFont typeface="Maven Pro"/>
              <a:buChar char="●"/>
            </a:pPr>
            <a:r>
              <a:rPr lang="en" sz="1570">
                <a:solidFill>
                  <a:schemeClr val="dk1"/>
                </a:solidFill>
                <a:latin typeface="Maven Pro"/>
                <a:ea typeface="Maven Pro"/>
                <a:cs typeface="Maven Pro"/>
                <a:sym typeface="Maven Pro"/>
              </a:rPr>
              <a:t>Minimal increase in identified fraud.</a:t>
            </a:r>
            <a:endParaRPr sz="1570">
              <a:solidFill>
                <a:schemeClr val="dk1"/>
              </a:solidFill>
              <a:latin typeface="Maven Pro"/>
              <a:ea typeface="Maven Pro"/>
              <a:cs typeface="Maven Pro"/>
              <a:sym typeface="Maven Pro"/>
            </a:endParaRPr>
          </a:p>
          <a:p>
            <a:pPr indent="-328356" lvl="0" marL="457200" rtl="0" algn="l">
              <a:spcBef>
                <a:spcPts val="0"/>
              </a:spcBef>
              <a:spcAft>
                <a:spcPts val="0"/>
              </a:spcAft>
              <a:buClr>
                <a:schemeClr val="dk1"/>
              </a:buClr>
              <a:buSzPts val="1571"/>
              <a:buFont typeface="Maven Pro"/>
              <a:buChar char="●"/>
            </a:pPr>
            <a:r>
              <a:rPr lang="en" sz="1570">
                <a:solidFill>
                  <a:schemeClr val="dk1"/>
                </a:solidFill>
                <a:latin typeface="Maven Pro"/>
                <a:ea typeface="Maven Pro"/>
                <a:cs typeface="Maven Pro"/>
                <a:sym typeface="Maven Pro"/>
              </a:rPr>
              <a:t>Significant increase in false positives.</a:t>
            </a:r>
            <a:endParaRPr sz="1570">
              <a:solidFill>
                <a:schemeClr val="dk1"/>
              </a:solidFill>
              <a:latin typeface="Maven Pro"/>
              <a:ea typeface="Maven Pro"/>
              <a:cs typeface="Maven Pro"/>
              <a:sym typeface="Maven Pro"/>
            </a:endParaRPr>
          </a:p>
          <a:p>
            <a:pPr indent="0" lvl="0" marL="0" rtl="0" algn="l">
              <a:spcBef>
                <a:spcPts val="1200"/>
              </a:spcBef>
              <a:spcAft>
                <a:spcPts val="1200"/>
              </a:spcAft>
              <a:buNone/>
            </a:pPr>
            <a:r>
              <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4"/>
          <p:cNvSpPr txBox="1"/>
          <p:nvPr>
            <p:ph type="title"/>
          </p:nvPr>
        </p:nvSpPr>
        <p:spPr>
          <a:xfrm>
            <a:off x="4309750" y="137875"/>
            <a:ext cx="45372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Maven Pro"/>
                <a:ea typeface="Maven Pro"/>
                <a:cs typeface="Maven Pro"/>
                <a:sym typeface="Maven Pro"/>
              </a:rPr>
              <a:t>Final Solution</a:t>
            </a:r>
            <a:endParaRPr b="1">
              <a:latin typeface="Maven Pro"/>
              <a:ea typeface="Maven Pro"/>
              <a:cs typeface="Maven Pro"/>
              <a:sym typeface="Maven Pro"/>
            </a:endParaRPr>
          </a:p>
        </p:txBody>
      </p:sp>
      <p:sp>
        <p:nvSpPr>
          <p:cNvPr id="469" name="Google Shape;469;p44"/>
          <p:cNvSpPr txBox="1"/>
          <p:nvPr>
            <p:ph idx="1" type="body"/>
          </p:nvPr>
        </p:nvSpPr>
        <p:spPr>
          <a:xfrm>
            <a:off x="4324450" y="1045225"/>
            <a:ext cx="4537200" cy="152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sz="1917">
                <a:solidFill>
                  <a:schemeClr val="dk1"/>
                </a:solidFill>
                <a:latin typeface="Maven Pro"/>
                <a:ea typeface="Maven Pro"/>
                <a:cs typeface="Maven Pro"/>
                <a:sym typeface="Maven Pro"/>
              </a:rPr>
              <a:t>Method - Random Forest</a:t>
            </a:r>
            <a:endParaRPr sz="1917">
              <a:solidFill>
                <a:schemeClr val="dk1"/>
              </a:solidFill>
              <a:latin typeface="Maven Pro"/>
              <a:ea typeface="Maven Pro"/>
              <a:cs typeface="Maven Pro"/>
              <a:sym typeface="Maven Pro"/>
            </a:endParaRPr>
          </a:p>
          <a:p>
            <a:pPr indent="0" lvl="0" marL="0" rtl="0" algn="l">
              <a:spcBef>
                <a:spcPts val="1200"/>
              </a:spcBef>
              <a:spcAft>
                <a:spcPts val="1200"/>
              </a:spcAft>
              <a:buNone/>
            </a:pPr>
            <a:r>
              <a:rPr lang="en" sz="1917">
                <a:solidFill>
                  <a:schemeClr val="dk1"/>
                </a:solidFill>
                <a:latin typeface="Maven Pro"/>
                <a:ea typeface="Maven Pro"/>
                <a:cs typeface="Maven Pro"/>
                <a:sym typeface="Maven Pro"/>
              </a:rPr>
              <a:t>Focused Features - Amt, Zip, City Population, Spend Pattern, Time, Day, Month, Category of Transaction, Gender, Region</a:t>
            </a:r>
            <a:endParaRPr sz="1917">
              <a:solidFill>
                <a:schemeClr val="dk1"/>
              </a:solidFill>
              <a:latin typeface="Maven Pro"/>
              <a:ea typeface="Maven Pro"/>
              <a:cs typeface="Maven Pro"/>
              <a:sym typeface="Maven Pro"/>
            </a:endParaRPr>
          </a:p>
        </p:txBody>
      </p:sp>
      <p:pic>
        <p:nvPicPr>
          <p:cNvPr id="470" name="Google Shape;470;p44"/>
          <p:cNvPicPr preferRelativeResize="0"/>
          <p:nvPr/>
        </p:nvPicPr>
        <p:blipFill>
          <a:blip r:embed="rId3">
            <a:alphaModFix/>
          </a:blip>
          <a:stretch>
            <a:fillRect/>
          </a:stretch>
        </p:blipFill>
        <p:spPr>
          <a:xfrm>
            <a:off x="4925375" y="2640550"/>
            <a:ext cx="3563849" cy="2401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45">
            <a:hlinkClick r:id="rId3"/>
          </p:cNvPr>
          <p:cNvPicPr preferRelativeResize="0"/>
          <p:nvPr/>
        </p:nvPicPr>
        <p:blipFill rotWithShape="1">
          <a:blip r:embed="rId4">
            <a:alphaModFix/>
          </a:blip>
          <a:srcRect b="4995" l="0" r="0" t="5004"/>
          <a:stretch/>
        </p:blipFill>
        <p:spPr>
          <a:xfrm>
            <a:off x="0" y="0"/>
            <a:ext cx="9144007" cy="5143495"/>
          </a:xfrm>
          <a:prstGeom prst="rect">
            <a:avLst/>
          </a:prstGeom>
          <a:noFill/>
          <a:ln>
            <a:noFill/>
          </a:ln>
        </p:spPr>
      </p:pic>
      <p:sp>
        <p:nvSpPr>
          <p:cNvPr id="476" name="Google Shape;476;p45"/>
          <p:cNvSpPr/>
          <p:nvPr/>
        </p:nvSpPr>
        <p:spPr>
          <a:xfrm>
            <a:off x="0" y="0"/>
            <a:ext cx="2811300" cy="5143500"/>
          </a:xfrm>
          <a:prstGeom prst="rect">
            <a:avLst/>
          </a:prstGeom>
          <a:solidFill>
            <a:srgbClr val="FFFFFF">
              <a:alpha val="8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5"/>
          <p:cNvSpPr txBox="1"/>
          <p:nvPr>
            <p:ph type="title"/>
          </p:nvPr>
        </p:nvSpPr>
        <p:spPr>
          <a:xfrm>
            <a:off x="232878" y="219975"/>
            <a:ext cx="2336400" cy="915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Tableau Dashboard</a:t>
            </a:r>
            <a:endParaRPr/>
          </a:p>
        </p:txBody>
      </p:sp>
      <p:sp>
        <p:nvSpPr>
          <p:cNvPr id="478" name="Google Shape;478;p45"/>
          <p:cNvSpPr txBox="1"/>
          <p:nvPr>
            <p:ph idx="1" type="body"/>
          </p:nvPr>
        </p:nvSpPr>
        <p:spPr>
          <a:xfrm>
            <a:off x="232875" y="1290250"/>
            <a:ext cx="2336400" cy="3522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Tableau will be used to create final Dashboard</a:t>
            </a:r>
            <a:endParaRPr/>
          </a:p>
          <a:p>
            <a:pPr indent="-317500" lvl="0" marL="457200" rtl="0" algn="l">
              <a:spcBef>
                <a:spcPts val="0"/>
              </a:spcBef>
              <a:spcAft>
                <a:spcPts val="0"/>
              </a:spcAft>
              <a:buSzPts val="1400"/>
              <a:buChar char="●"/>
            </a:pPr>
            <a:r>
              <a:rPr lang="en"/>
              <a:t>Use Visualization from worksheets to visualize credit card fraud</a:t>
            </a:r>
            <a:endParaRPr/>
          </a:p>
          <a:p>
            <a:pPr indent="-317500" lvl="0" marL="457200" rtl="0" algn="l">
              <a:spcBef>
                <a:spcPts val="0"/>
              </a:spcBef>
              <a:spcAft>
                <a:spcPts val="0"/>
              </a:spcAft>
              <a:buSzPts val="1400"/>
              <a:buChar char="●"/>
            </a:pPr>
            <a:r>
              <a:rPr lang="en"/>
              <a:t>Be able to locate trends using visualization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46"/>
          <p:cNvPicPr preferRelativeResize="0"/>
          <p:nvPr/>
        </p:nvPicPr>
        <p:blipFill>
          <a:blip r:embed="rId3">
            <a:alphaModFix/>
          </a:blip>
          <a:stretch>
            <a:fillRect/>
          </a:stretch>
        </p:blipFill>
        <p:spPr>
          <a:xfrm>
            <a:off x="152400" y="698000"/>
            <a:ext cx="8839204" cy="2222749"/>
          </a:xfrm>
          <a:prstGeom prst="rect">
            <a:avLst/>
          </a:prstGeom>
          <a:noFill/>
          <a:ln>
            <a:noFill/>
          </a:ln>
        </p:spPr>
      </p:pic>
      <p:pic>
        <p:nvPicPr>
          <p:cNvPr id="484" name="Google Shape;484;p46"/>
          <p:cNvPicPr preferRelativeResize="0"/>
          <p:nvPr/>
        </p:nvPicPr>
        <p:blipFill>
          <a:blip r:embed="rId4">
            <a:alphaModFix/>
          </a:blip>
          <a:stretch>
            <a:fillRect/>
          </a:stretch>
        </p:blipFill>
        <p:spPr>
          <a:xfrm>
            <a:off x="152400" y="2920750"/>
            <a:ext cx="8839200" cy="2222751"/>
          </a:xfrm>
          <a:prstGeom prst="rect">
            <a:avLst/>
          </a:prstGeom>
          <a:noFill/>
          <a:ln>
            <a:noFill/>
          </a:ln>
        </p:spPr>
      </p:pic>
      <p:sp>
        <p:nvSpPr>
          <p:cNvPr id="485" name="Google Shape;485;p46"/>
          <p:cNvSpPr txBox="1"/>
          <p:nvPr/>
        </p:nvSpPr>
        <p:spPr>
          <a:xfrm>
            <a:off x="2648425" y="0"/>
            <a:ext cx="34707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chemeClr val="lt1"/>
                </a:solidFill>
                <a:latin typeface="Nunito"/>
                <a:ea typeface="Nunito"/>
                <a:cs typeface="Nunito"/>
                <a:sym typeface="Nunito"/>
              </a:rPr>
              <a:t>StoryBoard</a:t>
            </a:r>
            <a:endParaRPr b="1" sz="3300">
              <a:solidFill>
                <a:schemeClr val="lt1"/>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47">
            <a:hlinkClick r:id="rId3"/>
          </p:cNvPr>
          <p:cNvPicPr preferRelativeResize="0"/>
          <p:nvPr/>
        </p:nvPicPr>
        <p:blipFill>
          <a:blip r:embed="rId4">
            <a:alphaModFix/>
          </a:blip>
          <a:stretch>
            <a:fillRect/>
          </a:stretch>
        </p:blipFill>
        <p:spPr>
          <a:xfrm>
            <a:off x="0" y="0"/>
            <a:ext cx="9144000" cy="5213200"/>
          </a:xfrm>
          <a:prstGeom prst="rect">
            <a:avLst/>
          </a:prstGeom>
          <a:noFill/>
          <a:ln>
            <a:noFill/>
          </a:ln>
        </p:spPr>
      </p:pic>
      <p:sp>
        <p:nvSpPr>
          <p:cNvPr id="491" name="Google Shape;491;p47"/>
          <p:cNvSpPr txBox="1"/>
          <p:nvPr>
            <p:ph type="title"/>
          </p:nvPr>
        </p:nvSpPr>
        <p:spPr>
          <a:xfrm>
            <a:off x="-117825" y="651925"/>
            <a:ext cx="2336400" cy="455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600">
                <a:solidFill>
                  <a:schemeClr val="lt1"/>
                </a:solidFill>
              </a:rPr>
              <a:t>Technologies</a:t>
            </a:r>
            <a:endParaRPr sz="2600">
              <a:solidFill>
                <a:schemeClr val="lt1"/>
              </a:solidFill>
            </a:endParaRPr>
          </a:p>
        </p:txBody>
      </p:sp>
      <p:sp>
        <p:nvSpPr>
          <p:cNvPr id="492" name="Google Shape;492;p47"/>
          <p:cNvSpPr txBox="1"/>
          <p:nvPr>
            <p:ph idx="1" type="body"/>
          </p:nvPr>
        </p:nvSpPr>
        <p:spPr>
          <a:xfrm>
            <a:off x="65625" y="1290250"/>
            <a:ext cx="1969500" cy="35229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lt1"/>
              </a:buClr>
              <a:buSzPts val="1700"/>
              <a:buChar char="●"/>
            </a:pPr>
            <a:r>
              <a:rPr lang="en" sz="1700">
                <a:solidFill>
                  <a:schemeClr val="lt1"/>
                </a:solidFill>
              </a:rPr>
              <a:t>Entity Relationship Diagram</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Jupyter Notebook</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AWS</a:t>
            </a:r>
            <a:endParaRPr sz="1700">
              <a:solidFill>
                <a:schemeClr val="lt1"/>
              </a:solidFill>
            </a:endParaRPr>
          </a:p>
        </p:txBody>
      </p:sp>
      <p:sp>
        <p:nvSpPr>
          <p:cNvPr id="493" name="Google Shape;493;p47"/>
          <p:cNvSpPr txBox="1"/>
          <p:nvPr>
            <p:ph type="title"/>
          </p:nvPr>
        </p:nvSpPr>
        <p:spPr>
          <a:xfrm>
            <a:off x="2483325" y="567475"/>
            <a:ext cx="2336400" cy="539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600">
                <a:solidFill>
                  <a:schemeClr val="lt1"/>
                </a:solidFill>
              </a:rPr>
              <a:t>Languages</a:t>
            </a:r>
            <a:endParaRPr sz="2600">
              <a:solidFill>
                <a:schemeClr val="lt1"/>
              </a:solidFill>
            </a:endParaRPr>
          </a:p>
        </p:txBody>
      </p:sp>
      <p:sp>
        <p:nvSpPr>
          <p:cNvPr id="494" name="Google Shape;494;p47"/>
          <p:cNvSpPr txBox="1"/>
          <p:nvPr>
            <p:ph type="title"/>
          </p:nvPr>
        </p:nvSpPr>
        <p:spPr>
          <a:xfrm>
            <a:off x="4564125" y="652000"/>
            <a:ext cx="2336400" cy="455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600">
                <a:solidFill>
                  <a:schemeClr val="lt1"/>
                </a:solidFill>
              </a:rPr>
              <a:t>Tools</a:t>
            </a:r>
            <a:endParaRPr sz="2600">
              <a:solidFill>
                <a:schemeClr val="lt1"/>
              </a:solidFill>
            </a:endParaRPr>
          </a:p>
        </p:txBody>
      </p:sp>
      <p:sp>
        <p:nvSpPr>
          <p:cNvPr id="495" name="Google Shape;495;p47"/>
          <p:cNvSpPr txBox="1"/>
          <p:nvPr>
            <p:ph type="title"/>
          </p:nvPr>
        </p:nvSpPr>
        <p:spPr>
          <a:xfrm>
            <a:off x="6806500" y="567400"/>
            <a:ext cx="2336400" cy="539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600">
                <a:solidFill>
                  <a:schemeClr val="lt1"/>
                </a:solidFill>
              </a:rPr>
              <a:t>Algorithms</a:t>
            </a:r>
            <a:endParaRPr sz="2600">
              <a:solidFill>
                <a:schemeClr val="lt1"/>
              </a:solidFill>
            </a:endParaRPr>
          </a:p>
        </p:txBody>
      </p:sp>
      <p:sp>
        <p:nvSpPr>
          <p:cNvPr id="496" name="Google Shape;496;p47"/>
          <p:cNvSpPr txBox="1"/>
          <p:nvPr>
            <p:ph idx="1" type="body"/>
          </p:nvPr>
        </p:nvSpPr>
        <p:spPr>
          <a:xfrm>
            <a:off x="2304450" y="1290250"/>
            <a:ext cx="2105700" cy="3522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sz="1800">
                <a:solidFill>
                  <a:schemeClr val="lt1"/>
                </a:solidFill>
              </a:rPr>
              <a:t>Python</a:t>
            </a:r>
            <a:endParaRPr sz="1800">
              <a:solidFill>
                <a:schemeClr val="lt1"/>
              </a:solidFill>
            </a:endParaRPr>
          </a:p>
        </p:txBody>
      </p:sp>
      <p:sp>
        <p:nvSpPr>
          <p:cNvPr id="497" name="Google Shape;497;p47"/>
          <p:cNvSpPr txBox="1"/>
          <p:nvPr>
            <p:ph idx="1" type="body"/>
          </p:nvPr>
        </p:nvSpPr>
        <p:spPr>
          <a:xfrm>
            <a:off x="4679475" y="1290250"/>
            <a:ext cx="2105700" cy="35229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lt1"/>
              </a:buClr>
              <a:buSzPts val="1700"/>
              <a:buChar char="●"/>
            </a:pPr>
            <a:r>
              <a:rPr lang="en" sz="1700">
                <a:solidFill>
                  <a:schemeClr val="lt1"/>
                </a:solidFill>
              </a:rPr>
              <a:t>Tableau </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PostgreSQL</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GitHub</a:t>
            </a:r>
            <a:endParaRPr sz="1700">
              <a:solidFill>
                <a:schemeClr val="lt1"/>
              </a:solidFill>
            </a:endParaRPr>
          </a:p>
        </p:txBody>
      </p:sp>
      <p:sp>
        <p:nvSpPr>
          <p:cNvPr id="498" name="Google Shape;498;p47"/>
          <p:cNvSpPr txBox="1"/>
          <p:nvPr>
            <p:ph idx="1" type="body"/>
          </p:nvPr>
        </p:nvSpPr>
        <p:spPr>
          <a:xfrm>
            <a:off x="6962650" y="1290250"/>
            <a:ext cx="2024100" cy="35229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lt1"/>
              </a:buClr>
              <a:buSzPts val="1700"/>
              <a:buChar char="●"/>
            </a:pPr>
            <a:r>
              <a:rPr lang="en" sz="1700">
                <a:solidFill>
                  <a:schemeClr val="lt1"/>
                </a:solidFill>
              </a:rPr>
              <a:t>SMOTE</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Random Forest</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Random Oversampling</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Random Under Sampling</a:t>
            </a:r>
            <a:endParaRPr sz="1700">
              <a:solidFill>
                <a:schemeClr val="lt1"/>
              </a:solidFill>
            </a:endParaRPr>
          </a:p>
          <a:p>
            <a:pPr indent="0" lvl="0" marL="457200" rtl="0" algn="l">
              <a:spcBef>
                <a:spcPts val="1600"/>
              </a:spcBef>
              <a:spcAft>
                <a:spcPts val="1600"/>
              </a:spcAft>
              <a:buNone/>
            </a:pPr>
            <a:r>
              <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32"/>
          <p:cNvPicPr preferRelativeResize="0"/>
          <p:nvPr/>
        </p:nvPicPr>
        <p:blipFill rotWithShape="1">
          <a:blip r:embed="rId3">
            <a:alphaModFix/>
          </a:blip>
          <a:srcRect b="0" l="22259" r="22259" t="0"/>
          <a:stretch/>
        </p:blipFill>
        <p:spPr>
          <a:xfrm>
            <a:off x="0" y="0"/>
            <a:ext cx="3880800" cy="5143500"/>
          </a:xfrm>
          <a:prstGeom prst="rect">
            <a:avLst/>
          </a:prstGeom>
          <a:noFill/>
          <a:ln>
            <a:noFill/>
          </a:ln>
        </p:spPr>
      </p:pic>
      <p:sp>
        <p:nvSpPr>
          <p:cNvPr id="378" name="Google Shape;378;p32"/>
          <p:cNvSpPr txBox="1"/>
          <p:nvPr>
            <p:ph type="title"/>
          </p:nvPr>
        </p:nvSpPr>
        <p:spPr>
          <a:xfrm>
            <a:off x="4771875" y="545025"/>
            <a:ext cx="3880800" cy="1438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Why did we select Credit Card Fraud as the topic for this project?</a:t>
            </a:r>
            <a:endParaRPr/>
          </a:p>
        </p:txBody>
      </p:sp>
      <p:sp>
        <p:nvSpPr>
          <p:cNvPr id="379" name="Google Shape;379;p32"/>
          <p:cNvSpPr txBox="1"/>
          <p:nvPr>
            <p:ph idx="1" type="body"/>
          </p:nvPr>
        </p:nvSpPr>
        <p:spPr>
          <a:xfrm>
            <a:off x="4771875" y="2324775"/>
            <a:ext cx="3880800" cy="22737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t>We chose this topic due to our team’s background in the financial service sector and two teammates with credit card experience.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3"/>
          <p:cNvSpPr txBox="1"/>
          <p:nvPr>
            <p:ph type="title"/>
          </p:nvPr>
        </p:nvSpPr>
        <p:spPr>
          <a:xfrm>
            <a:off x="1303800" y="598575"/>
            <a:ext cx="7030500" cy="62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1"/>
                </a:solidFill>
              </a:rPr>
              <a:t>Understanding </a:t>
            </a:r>
            <a:r>
              <a:rPr lang="en">
                <a:solidFill>
                  <a:schemeClr val="accent1"/>
                </a:solidFill>
              </a:rPr>
              <a:t>Credit Card Fraud </a:t>
            </a:r>
            <a:endParaRPr>
              <a:solidFill>
                <a:schemeClr val="accent1"/>
              </a:solidFill>
            </a:endParaRPr>
          </a:p>
        </p:txBody>
      </p:sp>
      <p:sp>
        <p:nvSpPr>
          <p:cNvPr id="385" name="Google Shape;385;p33"/>
          <p:cNvSpPr txBox="1"/>
          <p:nvPr>
            <p:ph idx="1" type="body"/>
          </p:nvPr>
        </p:nvSpPr>
        <p:spPr>
          <a:xfrm>
            <a:off x="1141500" y="1219275"/>
            <a:ext cx="3430500" cy="3683700"/>
          </a:xfrm>
          <a:prstGeom prst="rect">
            <a:avLst/>
          </a:prstGeom>
        </p:spPr>
        <p:txBody>
          <a:bodyPr anchorCtr="0" anchor="t" bIns="91425" lIns="91425" spcFirstLastPara="1" rIns="91425" wrap="square" tIns="91425">
            <a:normAutofit fontScale="47500"/>
          </a:bodyPr>
          <a:lstStyle/>
          <a:p>
            <a:pPr indent="-327375" lvl="0" marL="457200" rtl="0" algn="l">
              <a:lnSpc>
                <a:spcPct val="115000"/>
              </a:lnSpc>
              <a:spcBef>
                <a:spcPts val="0"/>
              </a:spcBef>
              <a:spcAft>
                <a:spcPts val="0"/>
              </a:spcAft>
              <a:buClr>
                <a:schemeClr val="dk2"/>
              </a:buClr>
              <a:buSzPct val="100000"/>
              <a:buChar char="●"/>
            </a:pPr>
            <a:r>
              <a:rPr b="1" lang="en" sz="3274">
                <a:solidFill>
                  <a:schemeClr val="dk2"/>
                </a:solidFill>
              </a:rPr>
              <a:t>Credit card fraud is a global problem and the cost of fraud is rising each year</a:t>
            </a:r>
            <a:endParaRPr b="1" i="1" sz="2500">
              <a:solidFill>
                <a:schemeClr val="dk2"/>
              </a:solidFill>
            </a:endParaRPr>
          </a:p>
          <a:p>
            <a:pPr indent="-304006" lvl="0" marL="457200" rtl="0" algn="l">
              <a:lnSpc>
                <a:spcPct val="115000"/>
              </a:lnSpc>
              <a:spcBef>
                <a:spcPts val="1000"/>
              </a:spcBef>
              <a:spcAft>
                <a:spcPts val="0"/>
              </a:spcAft>
              <a:buSzPct val="76341"/>
              <a:buChar char="●"/>
            </a:pPr>
            <a:r>
              <a:rPr b="1" lang="en" sz="3274"/>
              <a:t>Financial impacts of fraud can be significant and have downstream impacts</a:t>
            </a:r>
            <a:endParaRPr b="1" sz="3274"/>
          </a:p>
          <a:p>
            <a:pPr indent="-327375" lvl="0" marL="457200" rtl="0" algn="l">
              <a:lnSpc>
                <a:spcPct val="115000"/>
              </a:lnSpc>
              <a:spcBef>
                <a:spcPts val="1000"/>
              </a:spcBef>
              <a:spcAft>
                <a:spcPts val="1000"/>
              </a:spcAft>
              <a:buSzPct val="100000"/>
              <a:buChar char="●"/>
            </a:pPr>
            <a:r>
              <a:rPr b="1" lang="en" sz="3274"/>
              <a:t>Banks are investing significant time and money in machine learning to help detect and mitigate fraud as quickly as possible</a:t>
            </a:r>
            <a:endParaRPr b="1" sz="3274"/>
          </a:p>
        </p:txBody>
      </p:sp>
      <p:pic>
        <p:nvPicPr>
          <p:cNvPr id="386" name="Google Shape;386;p33"/>
          <p:cNvPicPr preferRelativeResize="0"/>
          <p:nvPr/>
        </p:nvPicPr>
        <p:blipFill>
          <a:blip r:embed="rId3">
            <a:alphaModFix/>
          </a:blip>
          <a:stretch>
            <a:fillRect/>
          </a:stretch>
        </p:blipFill>
        <p:spPr>
          <a:xfrm>
            <a:off x="4709350" y="1333647"/>
            <a:ext cx="4391726" cy="3140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34"/>
          <p:cNvPicPr preferRelativeResize="0"/>
          <p:nvPr/>
        </p:nvPicPr>
        <p:blipFill rotWithShape="1">
          <a:blip r:embed="rId3">
            <a:alphaModFix/>
          </a:blip>
          <a:srcRect b="0" l="22259" r="22259" t="0"/>
          <a:stretch/>
        </p:blipFill>
        <p:spPr>
          <a:xfrm>
            <a:off x="0" y="0"/>
            <a:ext cx="3880800" cy="5143500"/>
          </a:xfrm>
          <a:prstGeom prst="rect">
            <a:avLst/>
          </a:prstGeom>
          <a:noFill/>
          <a:ln>
            <a:noFill/>
          </a:ln>
        </p:spPr>
      </p:pic>
      <p:sp>
        <p:nvSpPr>
          <p:cNvPr id="392" name="Google Shape;392;p34"/>
          <p:cNvSpPr txBox="1"/>
          <p:nvPr>
            <p:ph type="title"/>
          </p:nvPr>
        </p:nvSpPr>
        <p:spPr>
          <a:xfrm>
            <a:off x="4771875" y="380175"/>
            <a:ext cx="3880800" cy="707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What is Credit Card Fraud?</a:t>
            </a:r>
            <a:endParaRPr/>
          </a:p>
        </p:txBody>
      </p:sp>
      <p:sp>
        <p:nvSpPr>
          <p:cNvPr id="393" name="Google Shape;393;p34"/>
          <p:cNvSpPr txBox="1"/>
          <p:nvPr>
            <p:ph idx="1" type="body"/>
          </p:nvPr>
        </p:nvSpPr>
        <p:spPr>
          <a:xfrm>
            <a:off x="4771875" y="2324775"/>
            <a:ext cx="3790800" cy="1986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1508"/>
              <a:t>Forms:</a:t>
            </a:r>
            <a:endParaRPr b="1" sz="1508"/>
          </a:p>
          <a:p>
            <a:pPr indent="-310832" lvl="0" marL="457200" rtl="0" algn="l">
              <a:spcBef>
                <a:spcPts val="1600"/>
              </a:spcBef>
              <a:spcAft>
                <a:spcPts val="0"/>
              </a:spcAft>
              <a:buSzPct val="100000"/>
              <a:buAutoNum type="arabicPeriod"/>
            </a:pPr>
            <a:r>
              <a:rPr lang="en"/>
              <a:t>Lost or stolen cards</a:t>
            </a:r>
            <a:endParaRPr/>
          </a:p>
          <a:p>
            <a:pPr indent="-310832" lvl="0" marL="457200" rtl="0" algn="l">
              <a:spcBef>
                <a:spcPts val="0"/>
              </a:spcBef>
              <a:spcAft>
                <a:spcPts val="0"/>
              </a:spcAft>
              <a:buSzPct val="100000"/>
              <a:buAutoNum type="arabicPeriod"/>
            </a:pPr>
            <a:r>
              <a:rPr lang="en"/>
              <a:t>Not Received as Issued (Never Received) – Account Takeover</a:t>
            </a:r>
            <a:endParaRPr/>
          </a:p>
          <a:p>
            <a:pPr indent="-310832" lvl="0" marL="457200" rtl="0" algn="l">
              <a:spcBef>
                <a:spcPts val="0"/>
              </a:spcBef>
              <a:spcAft>
                <a:spcPts val="0"/>
              </a:spcAft>
              <a:buSzPct val="100000"/>
              <a:buAutoNum type="arabicPeriod"/>
            </a:pPr>
            <a:r>
              <a:rPr lang="en"/>
              <a:t>False Application /New Account fraud</a:t>
            </a:r>
            <a:endParaRPr/>
          </a:p>
          <a:p>
            <a:pPr indent="-310832" lvl="0" marL="457200" rtl="0" algn="l">
              <a:spcBef>
                <a:spcPts val="0"/>
              </a:spcBef>
              <a:spcAft>
                <a:spcPts val="0"/>
              </a:spcAft>
              <a:buSzPct val="100000"/>
              <a:buAutoNum type="arabicPeriod"/>
            </a:pPr>
            <a:r>
              <a:rPr lang="en"/>
              <a:t>Counterfeit / Skimming</a:t>
            </a:r>
            <a:endParaRPr/>
          </a:p>
          <a:p>
            <a:pPr indent="-310832" lvl="0" marL="457200" rtl="0" algn="l">
              <a:spcBef>
                <a:spcPts val="0"/>
              </a:spcBef>
              <a:spcAft>
                <a:spcPts val="0"/>
              </a:spcAft>
              <a:buSzPct val="100000"/>
              <a:buAutoNum type="arabicPeriod"/>
            </a:pPr>
            <a:r>
              <a:rPr lang="en"/>
              <a:t>Card Not Present fraud (online / phone / mail)</a:t>
            </a:r>
            <a:endParaRPr/>
          </a:p>
        </p:txBody>
      </p:sp>
      <p:sp>
        <p:nvSpPr>
          <p:cNvPr id="394" name="Google Shape;394;p34"/>
          <p:cNvSpPr txBox="1"/>
          <p:nvPr>
            <p:ph type="title"/>
          </p:nvPr>
        </p:nvSpPr>
        <p:spPr>
          <a:xfrm>
            <a:off x="4771875" y="1048300"/>
            <a:ext cx="3880800" cy="96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0" lang="en" sz="1400"/>
              <a:t>Credit card fraud can occur when unauthorized users gain access to an individual’s credit card information in order to make purchases, other transactions, or open new accounts.</a:t>
            </a:r>
            <a:endParaRPr b="0"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35"/>
          <p:cNvPicPr preferRelativeResize="0"/>
          <p:nvPr/>
        </p:nvPicPr>
        <p:blipFill rotWithShape="1">
          <a:blip r:embed="rId3">
            <a:alphaModFix/>
          </a:blip>
          <a:srcRect b="0" l="21558" r="21558" t="0"/>
          <a:stretch/>
        </p:blipFill>
        <p:spPr>
          <a:xfrm>
            <a:off x="5244250" y="1386100"/>
            <a:ext cx="3232598" cy="2384201"/>
          </a:xfrm>
          <a:prstGeom prst="rect">
            <a:avLst/>
          </a:prstGeom>
          <a:noFill/>
          <a:ln cap="flat" cmpd="dbl" w="76200">
            <a:solidFill>
              <a:schemeClr val="lt1"/>
            </a:solidFill>
            <a:prstDash val="solid"/>
            <a:miter lim="8000"/>
            <a:headEnd len="sm" w="sm" type="none"/>
            <a:tailEnd len="sm" w="sm" type="none"/>
          </a:ln>
        </p:spPr>
      </p:pic>
      <p:sp>
        <p:nvSpPr>
          <p:cNvPr id="400" name="Google Shape;400;p35"/>
          <p:cNvSpPr txBox="1"/>
          <p:nvPr>
            <p:ph type="title"/>
          </p:nvPr>
        </p:nvSpPr>
        <p:spPr>
          <a:xfrm>
            <a:off x="291875" y="406900"/>
            <a:ext cx="3978000" cy="979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Source of Data</a:t>
            </a:r>
            <a:endParaRPr/>
          </a:p>
        </p:txBody>
      </p:sp>
      <p:sp>
        <p:nvSpPr>
          <p:cNvPr id="401" name="Google Shape;401;p35"/>
          <p:cNvSpPr txBox="1"/>
          <p:nvPr>
            <p:ph idx="1" type="body"/>
          </p:nvPr>
        </p:nvSpPr>
        <p:spPr>
          <a:xfrm>
            <a:off x="85450" y="1552475"/>
            <a:ext cx="4486500" cy="28794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SzPts val="1600"/>
              <a:buChar char="●"/>
            </a:pPr>
            <a:r>
              <a:rPr lang="en"/>
              <a:t>Our Dataset is a simulated credit card transaction dataset, covering the cards of 1000 customers with a pool of 800 merchants.</a:t>
            </a:r>
            <a:endParaRPr/>
          </a:p>
          <a:p>
            <a:pPr indent="-330200" lvl="0" marL="457200" rtl="0" algn="l">
              <a:spcBef>
                <a:spcPts val="0"/>
              </a:spcBef>
              <a:spcAft>
                <a:spcPts val="0"/>
              </a:spcAft>
              <a:buSzPts val="1600"/>
              <a:buChar char="●"/>
            </a:pPr>
            <a:r>
              <a:rPr lang="en"/>
              <a:t>Data set covers transactions over a full two-year period.</a:t>
            </a:r>
            <a:endParaRPr/>
          </a:p>
          <a:p>
            <a:pPr indent="-330200" lvl="0" marL="457200" rtl="0" algn="l">
              <a:spcBef>
                <a:spcPts val="0"/>
              </a:spcBef>
              <a:spcAft>
                <a:spcPts val="0"/>
              </a:spcAft>
              <a:buSzPts val="1600"/>
              <a:buChar char="●"/>
            </a:pPr>
            <a:r>
              <a:rPr lang="en"/>
              <a:t>Contains both legitimate and fraudulent transactions.</a:t>
            </a:r>
            <a:endParaRPr/>
          </a:p>
          <a:p>
            <a:pPr indent="-330200" lvl="0" marL="457200" rtl="0" algn="l">
              <a:spcBef>
                <a:spcPts val="0"/>
              </a:spcBef>
              <a:spcAft>
                <a:spcPts val="0"/>
              </a:spcAft>
              <a:buSzPts val="1600"/>
              <a:buChar char="●"/>
            </a:pPr>
            <a:r>
              <a:rPr lang="en"/>
              <a:t>Link to dataset: </a:t>
            </a:r>
            <a:r>
              <a:rPr lang="en" u="sng">
                <a:solidFill>
                  <a:schemeClr val="hlink"/>
                </a:solidFill>
                <a:hlinkClick r:id="rId4"/>
              </a:rPr>
              <a:t>https://www.kaggle.com/datasets/kartik2112/fraud-detection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36"/>
          <p:cNvPicPr preferRelativeResize="0"/>
          <p:nvPr/>
        </p:nvPicPr>
        <p:blipFill rotWithShape="1">
          <a:blip r:embed="rId3">
            <a:alphaModFix/>
          </a:blip>
          <a:srcRect b="0" l="22259" r="22259" t="0"/>
          <a:stretch/>
        </p:blipFill>
        <p:spPr>
          <a:xfrm>
            <a:off x="0" y="0"/>
            <a:ext cx="4280448" cy="5143500"/>
          </a:xfrm>
          <a:prstGeom prst="rect">
            <a:avLst/>
          </a:prstGeom>
          <a:noFill/>
          <a:ln>
            <a:noFill/>
          </a:ln>
        </p:spPr>
      </p:pic>
      <p:sp>
        <p:nvSpPr>
          <p:cNvPr id="407" name="Google Shape;407;p36"/>
          <p:cNvSpPr txBox="1"/>
          <p:nvPr>
            <p:ph type="title"/>
          </p:nvPr>
        </p:nvSpPr>
        <p:spPr>
          <a:xfrm>
            <a:off x="4702625" y="480050"/>
            <a:ext cx="4142400" cy="1297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t>Questions to be Answered</a:t>
            </a:r>
            <a:endParaRPr sz="1800"/>
          </a:p>
          <a:p>
            <a:pPr indent="-317500" lvl="0" marL="457200" rtl="0" algn="l">
              <a:lnSpc>
                <a:spcPct val="115000"/>
              </a:lnSpc>
              <a:spcBef>
                <a:spcPts val="0"/>
              </a:spcBef>
              <a:spcAft>
                <a:spcPts val="0"/>
              </a:spcAft>
              <a:buClr>
                <a:srgbClr val="434343"/>
              </a:buClr>
              <a:buSzPts val="1400"/>
              <a:buFont typeface="Nunito"/>
              <a:buChar char="●"/>
            </a:pPr>
            <a:r>
              <a:rPr b="0" lang="en" sz="1400">
                <a:latin typeface="Nunito"/>
                <a:ea typeface="Nunito"/>
                <a:cs typeface="Nunito"/>
                <a:sym typeface="Nunito"/>
              </a:rPr>
              <a:t>Are there any trends in the data?</a:t>
            </a:r>
            <a:endParaRPr b="0" sz="1400">
              <a:latin typeface="Nunito"/>
              <a:ea typeface="Nunito"/>
              <a:cs typeface="Nunito"/>
              <a:sym typeface="Nunito"/>
            </a:endParaRPr>
          </a:p>
          <a:p>
            <a:pPr indent="-317500" lvl="0" marL="457200" rtl="0" algn="l">
              <a:lnSpc>
                <a:spcPct val="115000"/>
              </a:lnSpc>
              <a:spcBef>
                <a:spcPts val="0"/>
              </a:spcBef>
              <a:spcAft>
                <a:spcPts val="0"/>
              </a:spcAft>
              <a:buClr>
                <a:srgbClr val="434343"/>
              </a:buClr>
              <a:buSzPts val="1400"/>
              <a:buFont typeface="Nunito"/>
              <a:buChar char="●"/>
            </a:pPr>
            <a:r>
              <a:rPr b="0" lang="en" sz="1400">
                <a:latin typeface="Nunito"/>
                <a:ea typeface="Nunito"/>
                <a:cs typeface="Nunito"/>
                <a:sym typeface="Nunito"/>
              </a:rPr>
              <a:t>Can any of these trends be used to predict and prevent future fraudulent transactions?</a:t>
            </a:r>
            <a:endParaRPr sz="1400"/>
          </a:p>
        </p:txBody>
      </p:sp>
      <p:sp>
        <p:nvSpPr>
          <p:cNvPr id="408" name="Google Shape;408;p36"/>
          <p:cNvSpPr txBox="1"/>
          <p:nvPr>
            <p:ph idx="1" type="body"/>
          </p:nvPr>
        </p:nvSpPr>
        <p:spPr>
          <a:xfrm>
            <a:off x="4564525" y="2324775"/>
            <a:ext cx="4280400" cy="2632500"/>
          </a:xfrm>
          <a:prstGeom prst="rect">
            <a:avLst/>
          </a:prstGeom>
        </p:spPr>
        <p:txBody>
          <a:bodyPr anchorCtr="0" anchor="t" bIns="91425" lIns="91425" spcFirstLastPara="1" rIns="91425" wrap="square" tIns="91425">
            <a:normAutofit fontScale="85000" lnSpcReduction="20000"/>
          </a:bodyPr>
          <a:lstStyle/>
          <a:p>
            <a:pPr indent="0" lvl="0" marL="0" rtl="0" algn="ctr">
              <a:lnSpc>
                <a:spcPct val="100000"/>
              </a:lnSpc>
              <a:spcBef>
                <a:spcPts val="0"/>
              </a:spcBef>
              <a:spcAft>
                <a:spcPts val="0"/>
              </a:spcAft>
              <a:buNone/>
            </a:pPr>
            <a:r>
              <a:rPr b="1" lang="en" sz="2100">
                <a:latin typeface="Maven Pro"/>
                <a:ea typeface="Maven Pro"/>
                <a:cs typeface="Maven Pro"/>
                <a:sym typeface="Maven Pro"/>
              </a:rPr>
              <a:t>Focus of our Study</a:t>
            </a:r>
            <a:endParaRPr sz="1600"/>
          </a:p>
          <a:p>
            <a:pPr indent="-320357" lvl="0" marL="457200" rtl="0" algn="l">
              <a:spcBef>
                <a:spcPts val="0"/>
              </a:spcBef>
              <a:spcAft>
                <a:spcPts val="0"/>
              </a:spcAft>
              <a:buSzPct val="100000"/>
              <a:buChar char="●"/>
            </a:pPr>
            <a:r>
              <a:rPr lang="en" sz="1700" u="sng"/>
              <a:t>Merchants</a:t>
            </a:r>
            <a:r>
              <a:rPr lang="en" sz="1700"/>
              <a:t>: Which merchants have the most fraud cases?</a:t>
            </a:r>
            <a:endParaRPr sz="1700"/>
          </a:p>
          <a:p>
            <a:pPr indent="-320357" lvl="0" marL="457200" rtl="0" algn="l">
              <a:spcBef>
                <a:spcPts val="0"/>
              </a:spcBef>
              <a:spcAft>
                <a:spcPts val="0"/>
              </a:spcAft>
              <a:buSzPct val="100000"/>
              <a:buChar char="●"/>
            </a:pPr>
            <a:r>
              <a:rPr lang="en" sz="1700" u="sng"/>
              <a:t>City/State/Region</a:t>
            </a:r>
            <a:r>
              <a:rPr lang="en" sz="1700"/>
              <a:t>: Is there are a primary area where fraud occurs?</a:t>
            </a:r>
            <a:endParaRPr sz="1700"/>
          </a:p>
          <a:p>
            <a:pPr indent="-320357" lvl="0" marL="457200" rtl="0" algn="l">
              <a:spcBef>
                <a:spcPts val="0"/>
              </a:spcBef>
              <a:spcAft>
                <a:spcPts val="0"/>
              </a:spcAft>
              <a:buSzPct val="100000"/>
              <a:buChar char="●"/>
            </a:pPr>
            <a:r>
              <a:rPr lang="en" sz="1700" u="sng"/>
              <a:t>Age of purchaser</a:t>
            </a:r>
            <a:r>
              <a:rPr lang="en" sz="1700"/>
              <a:t>: What is the age of purchaser impacted by fraud?</a:t>
            </a:r>
            <a:endParaRPr sz="1700"/>
          </a:p>
          <a:p>
            <a:pPr indent="-320357" lvl="0" marL="457200" rtl="0" algn="l">
              <a:spcBef>
                <a:spcPts val="0"/>
              </a:spcBef>
              <a:spcAft>
                <a:spcPts val="0"/>
              </a:spcAft>
              <a:buSzPct val="100000"/>
              <a:buChar char="●"/>
            </a:pPr>
            <a:r>
              <a:rPr lang="en" sz="1700" u="sng"/>
              <a:t>Fraud amounts</a:t>
            </a:r>
            <a:r>
              <a:rPr lang="en" sz="1700"/>
              <a:t>: What fraud amounts are being incurred?</a:t>
            </a:r>
            <a:endParaRPr sz="1700"/>
          </a:p>
          <a:p>
            <a:pPr indent="-320357" lvl="0" marL="457200" rtl="0" algn="l">
              <a:spcBef>
                <a:spcPts val="0"/>
              </a:spcBef>
              <a:spcAft>
                <a:spcPts val="0"/>
              </a:spcAft>
              <a:buSzPct val="100000"/>
              <a:buChar char="●"/>
            </a:pPr>
            <a:r>
              <a:rPr lang="en" sz="1700" u="sng"/>
              <a:t>Transaction Types</a:t>
            </a:r>
            <a:r>
              <a:rPr lang="en" sz="1700"/>
              <a:t>: What types of transactions are involved with fraud cases?</a:t>
            </a:r>
            <a:endParaRPr sz="1700"/>
          </a:p>
        </p:txBody>
      </p:sp>
      <p:pic>
        <p:nvPicPr>
          <p:cNvPr id="409" name="Google Shape;409;p36"/>
          <p:cNvPicPr preferRelativeResize="0"/>
          <p:nvPr/>
        </p:nvPicPr>
        <p:blipFill>
          <a:blip r:embed="rId4">
            <a:alphaModFix/>
          </a:blip>
          <a:stretch>
            <a:fillRect/>
          </a:stretch>
        </p:blipFill>
        <p:spPr>
          <a:xfrm>
            <a:off x="0" y="1092875"/>
            <a:ext cx="4280451" cy="3356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37"/>
          <p:cNvPicPr preferRelativeResize="0"/>
          <p:nvPr/>
        </p:nvPicPr>
        <p:blipFill rotWithShape="1">
          <a:blip r:embed="rId3">
            <a:alphaModFix/>
          </a:blip>
          <a:srcRect b="6926" l="0" r="0" t="6918"/>
          <a:stretch/>
        </p:blipFill>
        <p:spPr>
          <a:xfrm>
            <a:off x="3389000" y="0"/>
            <a:ext cx="5754899" cy="5143500"/>
          </a:xfrm>
          <a:prstGeom prst="rect">
            <a:avLst/>
          </a:prstGeom>
          <a:noFill/>
          <a:ln>
            <a:noFill/>
          </a:ln>
        </p:spPr>
      </p:pic>
      <p:sp>
        <p:nvSpPr>
          <p:cNvPr id="415" name="Google Shape;415;p37"/>
          <p:cNvSpPr txBox="1"/>
          <p:nvPr>
            <p:ph type="title"/>
          </p:nvPr>
        </p:nvSpPr>
        <p:spPr>
          <a:xfrm>
            <a:off x="321825" y="694100"/>
            <a:ext cx="2651400" cy="1157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Data Exploration Phase</a:t>
            </a:r>
            <a:endParaRPr>
              <a:solidFill>
                <a:schemeClr val="dk2"/>
              </a:solidFill>
            </a:endParaRPr>
          </a:p>
        </p:txBody>
      </p:sp>
      <p:sp>
        <p:nvSpPr>
          <p:cNvPr id="416" name="Google Shape;416;p37"/>
          <p:cNvSpPr txBox="1"/>
          <p:nvPr>
            <p:ph idx="1" type="body"/>
          </p:nvPr>
        </p:nvSpPr>
        <p:spPr>
          <a:xfrm>
            <a:off x="321825" y="1626325"/>
            <a:ext cx="2651400" cy="278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chemeClr val="dk2"/>
                </a:solidFill>
              </a:rPr>
              <a:t>Kaggle data was inspected, cleaned, analyzed, and </a:t>
            </a:r>
            <a:r>
              <a:rPr lang="en" sz="1600">
                <a:solidFill>
                  <a:schemeClr val="dk2"/>
                </a:solidFill>
              </a:rPr>
              <a:t>separated into two tables:</a:t>
            </a:r>
            <a:endParaRPr sz="1600">
              <a:solidFill>
                <a:schemeClr val="dk2"/>
              </a:solidFill>
            </a:endParaRPr>
          </a:p>
          <a:p>
            <a:pPr indent="0" lvl="0" marL="0" rtl="0" algn="l">
              <a:spcBef>
                <a:spcPts val="1600"/>
              </a:spcBef>
              <a:spcAft>
                <a:spcPts val="1600"/>
              </a:spcAft>
              <a:buNone/>
            </a:pPr>
            <a:r>
              <a:rPr lang="en" sz="1600">
                <a:solidFill>
                  <a:schemeClr val="dk2"/>
                </a:solidFill>
              </a:rPr>
              <a:t>Model Upload Data: Data used with Machine Learning Models</a:t>
            </a:r>
            <a:endParaRPr sz="1600">
              <a:solidFill>
                <a:schemeClr val="dk2"/>
              </a:solidFill>
            </a:endParaRPr>
          </a:p>
        </p:txBody>
      </p:sp>
      <p:cxnSp>
        <p:nvCxnSpPr>
          <p:cNvPr id="417" name="Google Shape;417;p37"/>
          <p:cNvCxnSpPr/>
          <p:nvPr/>
        </p:nvCxnSpPr>
        <p:spPr>
          <a:xfrm>
            <a:off x="3389100" y="-2"/>
            <a:ext cx="300" cy="51435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8"/>
          <p:cNvSpPr txBox="1"/>
          <p:nvPr>
            <p:ph type="title"/>
          </p:nvPr>
        </p:nvSpPr>
        <p:spPr>
          <a:xfrm>
            <a:off x="321825" y="694100"/>
            <a:ext cx="2651400" cy="1157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rPr>
              <a:t>Data Exploration Phase (cont’d)</a:t>
            </a:r>
            <a:endParaRPr>
              <a:solidFill>
                <a:schemeClr val="dk2"/>
              </a:solidFill>
            </a:endParaRPr>
          </a:p>
        </p:txBody>
      </p:sp>
      <p:sp>
        <p:nvSpPr>
          <p:cNvPr id="423" name="Google Shape;423;p38"/>
          <p:cNvSpPr txBox="1"/>
          <p:nvPr>
            <p:ph idx="1" type="body"/>
          </p:nvPr>
        </p:nvSpPr>
        <p:spPr>
          <a:xfrm>
            <a:off x="321825" y="2028000"/>
            <a:ext cx="2651400" cy="238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Second table created - Personal Information Data</a:t>
            </a:r>
            <a:endParaRPr>
              <a:solidFill>
                <a:schemeClr val="dk2"/>
              </a:solidFill>
            </a:endParaRPr>
          </a:p>
          <a:p>
            <a:pPr indent="0" lvl="0" marL="0" rtl="0" algn="l">
              <a:spcBef>
                <a:spcPts val="1600"/>
              </a:spcBef>
              <a:spcAft>
                <a:spcPts val="1600"/>
              </a:spcAft>
              <a:buNone/>
            </a:pPr>
            <a:r>
              <a:rPr lang="en">
                <a:solidFill>
                  <a:schemeClr val="dk2"/>
                </a:solidFill>
              </a:rPr>
              <a:t>Data that is typically seen as “PI” in most financial institutions</a:t>
            </a:r>
            <a:endParaRPr>
              <a:solidFill>
                <a:schemeClr val="dk2"/>
              </a:solidFill>
            </a:endParaRPr>
          </a:p>
        </p:txBody>
      </p:sp>
      <p:cxnSp>
        <p:nvCxnSpPr>
          <p:cNvPr id="424" name="Google Shape;424;p38"/>
          <p:cNvCxnSpPr/>
          <p:nvPr/>
        </p:nvCxnSpPr>
        <p:spPr>
          <a:xfrm>
            <a:off x="3389100" y="-2"/>
            <a:ext cx="300" cy="5143500"/>
          </a:xfrm>
          <a:prstGeom prst="straightConnector1">
            <a:avLst/>
          </a:prstGeom>
          <a:noFill/>
          <a:ln cap="flat" cmpd="sng" w="9525">
            <a:solidFill>
              <a:srgbClr val="D9D9D9"/>
            </a:solidFill>
            <a:prstDash val="solid"/>
            <a:round/>
            <a:headEnd len="sm" w="sm" type="none"/>
            <a:tailEnd len="sm" w="sm" type="none"/>
          </a:ln>
        </p:spPr>
      </p:cxnSp>
      <p:pic>
        <p:nvPicPr>
          <p:cNvPr id="425" name="Google Shape;425;p38"/>
          <p:cNvPicPr preferRelativeResize="0"/>
          <p:nvPr/>
        </p:nvPicPr>
        <p:blipFill>
          <a:blip r:embed="rId3">
            <a:alphaModFix/>
          </a:blip>
          <a:stretch>
            <a:fillRect/>
          </a:stretch>
        </p:blipFill>
        <p:spPr>
          <a:xfrm>
            <a:off x="3541800" y="152400"/>
            <a:ext cx="5450550" cy="4099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9"/>
          <p:cNvSpPr txBox="1"/>
          <p:nvPr>
            <p:ph type="title"/>
          </p:nvPr>
        </p:nvSpPr>
        <p:spPr>
          <a:xfrm>
            <a:off x="321825" y="694100"/>
            <a:ext cx="2891700" cy="137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88">
                <a:solidFill>
                  <a:schemeClr val="dk2"/>
                </a:solidFill>
              </a:rPr>
              <a:t>Creation of Entity Relationship Diagram</a:t>
            </a:r>
            <a:endParaRPr sz="2488">
              <a:solidFill>
                <a:schemeClr val="dk2"/>
              </a:solidFill>
            </a:endParaRPr>
          </a:p>
        </p:txBody>
      </p:sp>
      <p:sp>
        <p:nvSpPr>
          <p:cNvPr id="431" name="Google Shape;431;p39"/>
          <p:cNvSpPr txBox="1"/>
          <p:nvPr>
            <p:ph idx="1" type="body"/>
          </p:nvPr>
        </p:nvSpPr>
        <p:spPr>
          <a:xfrm>
            <a:off x="356175" y="2067200"/>
            <a:ext cx="2823000" cy="2557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2"/>
                </a:solidFill>
              </a:rPr>
              <a:t>D</a:t>
            </a:r>
            <a:r>
              <a:rPr lang="en">
                <a:solidFill>
                  <a:schemeClr val="dk2"/>
                </a:solidFill>
              </a:rPr>
              <a:t>ata was tested by means of joining tables and performing counts of the relevant remaining data.</a:t>
            </a:r>
            <a:endParaRPr>
              <a:solidFill>
                <a:schemeClr val="dk2"/>
              </a:solidFill>
            </a:endParaRPr>
          </a:p>
          <a:p>
            <a:pPr indent="0" lvl="0" marL="0" rtl="0" algn="l">
              <a:spcBef>
                <a:spcPts val="1600"/>
              </a:spcBef>
              <a:spcAft>
                <a:spcPts val="1600"/>
              </a:spcAft>
              <a:buNone/>
            </a:pPr>
            <a:r>
              <a:rPr lang="en">
                <a:solidFill>
                  <a:schemeClr val="dk2"/>
                </a:solidFill>
              </a:rPr>
              <a:t>The Model Upload table data was then uploaded into Amazon Web Services in a S3 bucket for the machine learning analyzation portion of the project</a:t>
            </a:r>
            <a:endParaRPr>
              <a:solidFill>
                <a:schemeClr val="dk2"/>
              </a:solidFill>
            </a:endParaRPr>
          </a:p>
        </p:txBody>
      </p:sp>
      <p:cxnSp>
        <p:nvCxnSpPr>
          <p:cNvPr id="432" name="Google Shape;432;p39"/>
          <p:cNvCxnSpPr/>
          <p:nvPr/>
        </p:nvCxnSpPr>
        <p:spPr>
          <a:xfrm>
            <a:off x="3389100" y="-2"/>
            <a:ext cx="300" cy="5143500"/>
          </a:xfrm>
          <a:prstGeom prst="straightConnector1">
            <a:avLst/>
          </a:prstGeom>
          <a:noFill/>
          <a:ln cap="flat" cmpd="sng" w="9525">
            <a:solidFill>
              <a:srgbClr val="D9D9D9"/>
            </a:solidFill>
            <a:prstDash val="solid"/>
            <a:round/>
            <a:headEnd len="sm" w="sm" type="none"/>
            <a:tailEnd len="sm" w="sm" type="none"/>
          </a:ln>
        </p:spPr>
      </p:cxnSp>
      <p:pic>
        <p:nvPicPr>
          <p:cNvPr id="433" name="Google Shape;433;p39"/>
          <p:cNvPicPr preferRelativeResize="0"/>
          <p:nvPr/>
        </p:nvPicPr>
        <p:blipFill>
          <a:blip r:embed="rId3">
            <a:alphaModFix/>
          </a:blip>
          <a:stretch>
            <a:fillRect/>
          </a:stretch>
        </p:blipFill>
        <p:spPr>
          <a:xfrm>
            <a:off x="3541800" y="152400"/>
            <a:ext cx="4638675" cy="3667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